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56" r:id="rId2"/>
    <p:sldId id="268" r:id="rId3"/>
    <p:sldId id="296" r:id="rId4"/>
    <p:sldId id="287" r:id="rId5"/>
    <p:sldId id="288" r:id="rId6"/>
    <p:sldId id="297" r:id="rId7"/>
    <p:sldId id="289" r:id="rId8"/>
    <p:sldId id="290" r:id="rId9"/>
    <p:sldId id="299" r:id="rId10"/>
    <p:sldId id="291" r:id="rId11"/>
    <p:sldId id="300" r:id="rId12"/>
    <p:sldId id="301" r:id="rId13"/>
    <p:sldId id="302" r:id="rId14"/>
    <p:sldId id="292" r:id="rId15"/>
    <p:sldId id="304" r:id="rId16"/>
    <p:sldId id="305" r:id="rId17"/>
    <p:sldId id="306" r:id="rId18"/>
    <p:sldId id="307" r:id="rId19"/>
    <p:sldId id="293" r:id="rId20"/>
    <p:sldId id="308" r:id="rId21"/>
    <p:sldId id="309" r:id="rId22"/>
    <p:sldId id="295" r:id="rId23"/>
    <p:sldId id="310" r:id="rId24"/>
  </p:sldIdLst>
  <p:sldSz cx="12192000" cy="6858000"/>
  <p:notesSz cx="6858000" cy="9144000"/>
  <p:embeddedFontLst>
    <p:embeddedFont>
      <p:font typeface="Anjoman Black" panose="00000A00000000000000" pitchFamily="2" charset="-78"/>
      <p:bold r:id="rId26"/>
    </p:embeddedFont>
    <p:embeddedFont>
      <p:font typeface="Anjoman Bold" panose="00000800000000000000" pitchFamily="2" charset="-78"/>
      <p:bold r:id="rId27"/>
    </p:embeddedFont>
    <p:embeddedFont>
      <p:font typeface="Anjoman Condensed" panose="00000506000000000000" pitchFamily="2" charset="-78"/>
      <p:regular r:id="rId28"/>
    </p:embeddedFont>
    <p:embeddedFont>
      <p:font typeface="Anjoman Condensed Black" panose="00000A06000000000000" pitchFamily="2" charset="-78"/>
      <p:bold r:id="rId29"/>
    </p:embeddedFont>
    <p:embeddedFont>
      <p:font typeface="Anjoman Condensed Bold" panose="00000806000000000000" pitchFamily="2" charset="-78"/>
      <p:bold r:id="rId30"/>
    </p:embeddedFont>
    <p:embeddedFont>
      <p:font typeface="Anjoman Condensed SemiBold" panose="00000706000000000000" pitchFamily="2" charset="-78"/>
      <p:bold r:id="rId31"/>
    </p:embeddedFont>
    <p:embeddedFont>
      <p:font typeface="Cambria" panose="02040503050406030204" pitchFamily="18" charset="0"/>
      <p:regular r:id="rId32"/>
      <p:bold r:id="rId33"/>
      <p:italic r:id="rId34"/>
      <p:boldItalic r:id="rId35"/>
    </p:embeddedFont>
    <p:embeddedFont>
      <p:font typeface="IRANSans(FaNum) Medium" panose="02040503050201020203" pitchFamily="18" charset="-78"/>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8D99"/>
    <a:srgbClr val="FF9E00"/>
    <a:srgbClr val="FFFFFF"/>
    <a:srgbClr val="CDC9DE"/>
    <a:srgbClr val="07A6BF"/>
    <a:srgbClr val="162A43"/>
    <a:srgbClr val="2A4B61"/>
    <a:srgbClr val="33575F"/>
    <a:srgbClr val="001423"/>
    <a:srgbClr val="F5A3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4818" autoAdjust="0"/>
  </p:normalViewPr>
  <p:slideViewPr>
    <p:cSldViewPr snapToGrid="0">
      <p:cViewPr>
        <p:scale>
          <a:sx n="75" d="100"/>
          <a:sy n="75" d="100"/>
        </p:scale>
        <p:origin x="1872" y="156"/>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87179-2EE7-416E-AE2B-5CF3B3BF4422}" type="datetimeFigureOut">
              <a:rPr lang="en-US" smtClean="0"/>
              <a:t>5/2/2026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886E5-64BB-4439-AD56-719A7C3429D9}" type="slidenum">
              <a:rPr lang="en-US" smtClean="0"/>
              <a:t>‹#›</a:t>
            </a:fld>
            <a:endParaRPr lang="en-US"/>
          </a:p>
        </p:txBody>
      </p:sp>
    </p:spTree>
    <p:extLst>
      <p:ext uri="{BB962C8B-B14F-4D97-AF65-F5344CB8AC3E}">
        <p14:creationId xmlns:p14="http://schemas.microsoft.com/office/powerpoint/2010/main" val="424902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D6D5D4"/>
                </a:solidFill>
                <a:effectLst/>
                <a:latin typeface="pplxSerif"/>
              </a:rPr>
              <a:t>سلام. امروز میخواهیم درباره یکی از مهم‌ترین مراحل مدیریت استراتژیک صحبت کنیم؛ یعنی </a:t>
            </a:r>
            <a:r>
              <a:rPr lang="fa-IR" b="1" i="0" dirty="0">
                <a:solidFill>
                  <a:srgbClr val="D6D5D4"/>
                </a:solidFill>
                <a:effectLst/>
                <a:latin typeface="pplxSerif"/>
              </a:rPr>
              <a:t>اجرای استراتژی</a:t>
            </a:r>
            <a:r>
              <a:rPr lang="fa-IR" b="0" i="0" dirty="0">
                <a:solidFill>
                  <a:srgbClr val="D6D5D4"/>
                </a:solidFill>
                <a:effectLst/>
                <a:latin typeface="pplxSerif"/>
              </a:rPr>
              <a:t>. </a:t>
            </a:r>
          </a:p>
          <a:p>
            <a:pPr algn="r" rtl="1"/>
            <a:endParaRPr lang="fa-IR" b="0" i="0" dirty="0">
              <a:solidFill>
                <a:srgbClr val="D6D5D4"/>
              </a:solidFill>
              <a:effectLst/>
              <a:latin typeface="pplxSerif"/>
            </a:endParaRPr>
          </a:p>
          <a:p>
            <a:pPr algn="r" rtl="1"/>
            <a:r>
              <a:rPr lang="fa-IR" b="0" i="0" dirty="0">
                <a:solidFill>
                  <a:srgbClr val="D6D5D4"/>
                </a:solidFill>
                <a:effectLst/>
                <a:latin typeface="pplxSerif"/>
              </a:rPr>
              <a:t>تدوین استراتژی خوب فقط نیمی از راه است. بدون اجرای صحیح، بهترین استراتژی‌ها شکست می‌خورند.</a:t>
            </a:r>
          </a:p>
          <a:p>
            <a:pPr algn="r" rtl="1"/>
            <a:endParaRPr lang="fa-IR" b="0" i="0" dirty="0">
              <a:solidFill>
                <a:srgbClr val="D6D5D4"/>
              </a:solidFill>
              <a:effectLst/>
              <a:latin typeface="pplxSerif"/>
            </a:endParaRPr>
          </a:p>
          <a:p>
            <a:pPr algn="r" rtl="1"/>
            <a:r>
              <a:rPr lang="fa-IR" b="0" i="0" dirty="0">
                <a:solidFill>
                  <a:srgbClr val="D6D5D4"/>
                </a:solidFill>
                <a:effectLst/>
                <a:latin typeface="pplxSerif"/>
              </a:rPr>
              <a:t>برای همین در این ارائه سعی کردم بر چهار محور اصلی تمرکز داشته باشیم: </a:t>
            </a:r>
          </a:p>
          <a:p>
            <a:pPr algn="r" rtl="1"/>
            <a:endParaRPr lang="fa-IR" b="0" i="0" dirty="0">
              <a:solidFill>
                <a:srgbClr val="D6D5D4"/>
              </a:solidFill>
              <a:effectLst/>
              <a:latin typeface="pplxSerif"/>
            </a:endParaRPr>
          </a:p>
          <a:p>
            <a:pPr algn="r" rtl="1"/>
            <a:r>
              <a:rPr lang="fa-IR" b="0" i="0" dirty="0">
                <a:solidFill>
                  <a:srgbClr val="D6D5D4"/>
                </a:solidFill>
                <a:effectLst/>
                <a:latin typeface="pplxSerif"/>
              </a:rPr>
              <a:t>1- چگونه از طریق بازاریابی بازار را بخش‌بندی کنیم، </a:t>
            </a:r>
          </a:p>
          <a:p>
            <a:pPr algn="r" rtl="1"/>
            <a:endParaRPr lang="fa-IR" b="0" i="0" dirty="0">
              <a:solidFill>
                <a:srgbClr val="D6D5D4"/>
              </a:solidFill>
              <a:effectLst/>
              <a:latin typeface="pplxSerif"/>
            </a:endParaRPr>
          </a:p>
          <a:p>
            <a:pPr algn="r" rtl="1"/>
            <a:r>
              <a:rPr lang="fa-IR" b="0" i="0" dirty="0">
                <a:solidFill>
                  <a:srgbClr val="D6D5D4"/>
                </a:solidFill>
                <a:effectLst/>
                <a:latin typeface="pplxSerif"/>
              </a:rPr>
              <a:t>2-چگونه از منظر مالی سرمایه را تأمین کنیم، </a:t>
            </a:r>
          </a:p>
          <a:p>
            <a:pPr algn="r" rtl="1"/>
            <a:endParaRPr lang="fa-IR" b="0" i="0" dirty="0">
              <a:solidFill>
                <a:srgbClr val="D6D5D4"/>
              </a:solidFill>
              <a:effectLst/>
              <a:latin typeface="pplxSerif"/>
            </a:endParaRPr>
          </a:p>
          <a:p>
            <a:pPr algn="r" rtl="1"/>
            <a:r>
              <a:rPr lang="fa-IR" b="0" i="0" dirty="0">
                <a:solidFill>
                  <a:srgbClr val="D6D5D4"/>
                </a:solidFill>
                <a:effectLst/>
                <a:latin typeface="pplxSerif"/>
              </a:rPr>
              <a:t>3- چگونه در </a:t>
            </a:r>
            <a:r>
              <a:rPr lang="en-US" b="0" i="0" dirty="0">
                <a:solidFill>
                  <a:srgbClr val="D6D5D4"/>
                </a:solidFill>
                <a:effectLst/>
                <a:latin typeface="pplxSerif"/>
              </a:rPr>
              <a:t>R&amp;D </a:t>
            </a:r>
            <a:r>
              <a:rPr lang="fa-IR" b="0" i="0" dirty="0">
                <a:solidFill>
                  <a:srgbClr val="D6D5D4"/>
                </a:solidFill>
                <a:effectLst/>
                <a:latin typeface="pplxSerif"/>
              </a:rPr>
              <a:t>محصولات جدید ایجاد کنیم، </a:t>
            </a:r>
          </a:p>
          <a:p>
            <a:pPr algn="r" rtl="1"/>
            <a:endParaRPr lang="fa-IR" b="0" i="0" dirty="0">
              <a:solidFill>
                <a:srgbClr val="D6D5D4"/>
              </a:solidFill>
              <a:effectLst/>
              <a:latin typeface="pplxSerif"/>
            </a:endParaRPr>
          </a:p>
          <a:p>
            <a:pPr algn="r" rtl="1"/>
            <a:r>
              <a:rPr lang="fa-IR" b="0" i="0" dirty="0">
                <a:solidFill>
                  <a:srgbClr val="D6D5D4"/>
                </a:solidFill>
                <a:effectLst/>
                <a:latin typeface="pplxSerif"/>
              </a:rPr>
              <a:t>4- و چگونه سیستم‌های اطلاعات را برای پشتیبانی استفاده کنیم</a:t>
            </a:r>
          </a:p>
          <a:p>
            <a:pPr algn="r" rtl="1"/>
            <a:endParaRPr lang="fa-IR" b="0" i="0" dirty="0">
              <a:solidFill>
                <a:srgbClr val="D6D5D4"/>
              </a:solidFill>
              <a:effectLst/>
              <a:latin typeface="pplxSerif"/>
            </a:endParaRP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a:t>
            </a:fld>
            <a:endParaRPr lang="en-US"/>
          </a:p>
        </p:txBody>
      </p:sp>
    </p:spTree>
    <p:extLst>
      <p:ext uri="{BB962C8B-B14F-4D97-AF65-F5344CB8AC3E}">
        <p14:creationId xmlns:p14="http://schemas.microsoft.com/office/powerpoint/2010/main" val="1305876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در این اسلاید، به چند قانون مهم برای موفقیت در جایگاه‌یابی اشاره می‌کنیم. </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نخست اینکه بهتر است شرکت تا حد امکان به‌دنبال بخش‌های دست‌نخورده یا کم‌رقیب بازار باشد؛ یعنی جایی که هنوز ظرفیت رشد وجود دارد و رقبا حضور پررنگی ندارند.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قانون دوم این است که برند نباید بین دو مفهوم متضاد موضع‌گیری کند، چون پیام‌های متناقض باعث سردرگمی مشتری می‌شوند و تصویر روشنی از برند در ذهن او شکل نمی‌گیرد.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نکته بعدی این است که در بخش‌های مختلف بازار، باید از استراتژی‌های متفاوت استفاده شود؛ چون نیازها و انتظارات مشتریان در هر بخش یکسان نیست و یک پیام واحد همیشه برای همه بازارها مناسب نخواهد بود.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در نهایت، جایگاه برند باید کاملاً روشن و واضح باشد. اگر مشتری نداند محصول دقیقاً برای چه کسی و با چه مزیتی ارائه شده است، احتمال موفقیت آن در بازار کاهش پیدا می‌کند. بنابراین، موفقیت در جایگاه‌یابی زمانی اتفاق می‌افتد که برند هم متفاوت باشد، هم پیامش شفاف باشد و هم بازار هدف خود را درست انتخاب کند.»</a:t>
            </a: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10</a:t>
            </a:fld>
            <a:endParaRPr lang="en-US"/>
          </a:p>
        </p:txBody>
      </p:sp>
    </p:spTree>
    <p:extLst>
      <p:ext uri="{BB962C8B-B14F-4D97-AF65-F5344CB8AC3E}">
        <p14:creationId xmlns:p14="http://schemas.microsoft.com/office/powerpoint/2010/main" val="128100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در جمع‌بندی این بخش می‌توان گفت که تعیین جایگاه محصول یک فرایند استراتژیک است، نه یک تصمیم مقطعی یا صرفاً تبلیغاتی. این فرایند با شناسایی معیارهای اصلی موفقیت در بازار شروع می‌شود، با ترسیم نقشه جایگاه‌یابی و تحلیل رقبا ادامه پیدا می‌کند، و سپس بر شناسایی فرصت‌های بالقوه و فضاهای خالی بازار تمرکز دارد. در نهایت، زمانی این فرایند کامل می‌شود که همه عناصر بازاریابی، یعنی محصول، قیمت، توزیع و تبلیغات، در راستای جایگاه انتخاب‌شده تنظیم شوند. بنابراین، موفقیت در جایگاه‌یابی یعنی برند بتواند به‌صورت متمایز، قابل‌تشخیص و ارزشمند در ذهن مشتری قرار بگیرد و یک موقعیت ویژه برای خود ایجاد کند.</a:t>
            </a:r>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11</a:t>
            </a:fld>
            <a:endParaRPr lang="en-US"/>
          </a:p>
        </p:txBody>
      </p:sp>
    </p:spTree>
    <p:extLst>
      <p:ext uri="{BB962C8B-B14F-4D97-AF65-F5344CB8AC3E}">
        <p14:creationId xmlns:p14="http://schemas.microsoft.com/office/powerpoint/2010/main" val="618991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در این اسلاید، به تأمین مالی برای اجرای استراتژی می‌پردازیم. همانطور که در کتاب هم تأکید شده اجرای موفق بسیاری از استراتژی‌ها بدون تأمین سرمایه کافی امکان‌پذیر نیست و شرکت‌ها برای این کار معمولاً از انتشار سهام، اوراق قرضه یا ترکیبی از این دو استفاده می‌کنند.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نکته مهم این است که انتخاب بین این روش‌ها فقط به تأمین پول محدود نمی‌شود، بلکه باید با توجه به ساختار سرمایه، میزان سود مورد انتظار و اثر هر گزینه بر سود هر سهم انجام شود. به همین دلیل، کتاب از تحلیل </a:t>
            </a:r>
            <a:r>
              <a:rPr lang="en-US" b="0" i="0" dirty="0">
                <a:solidFill>
                  <a:srgbClr val="27251E"/>
                </a:solidFill>
                <a:effectLst/>
                <a:latin typeface="pplxSerif"/>
              </a:rPr>
              <a:t>EPS/EBIT </a:t>
            </a:r>
            <a:r>
              <a:rPr lang="fa-IR" b="0" i="0" dirty="0">
                <a:solidFill>
                  <a:srgbClr val="27251E"/>
                </a:solidFill>
                <a:effectLst/>
                <a:latin typeface="pplxSerif"/>
              </a:rPr>
              <a:t>به‌عنوان یکی از ابزارهای مهم تصمیم‌گیری در این زمینه نام می‌برد.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تحلیل </a:t>
            </a:r>
            <a:r>
              <a:rPr lang="en-US" b="1" i="0" dirty="0">
                <a:solidFill>
                  <a:srgbClr val="27251E"/>
                </a:solidFill>
                <a:effectLst/>
                <a:latin typeface="pplxSerif"/>
              </a:rPr>
              <a:t>EPS/EBIT</a:t>
            </a:r>
            <a:r>
              <a:rPr lang="en-US" b="0" i="0" dirty="0">
                <a:solidFill>
                  <a:srgbClr val="27251E"/>
                </a:solidFill>
                <a:effectLst/>
                <a:latin typeface="pplxSerif"/>
              </a:rPr>
              <a:t> </a:t>
            </a:r>
            <a:r>
              <a:rPr lang="fa-IR" b="0" i="0" dirty="0">
                <a:solidFill>
                  <a:srgbClr val="27251E"/>
                </a:solidFill>
                <a:effectLst/>
                <a:latin typeface="pplxSerif"/>
              </a:rPr>
              <a:t>روشی است برای این‌که شرکت ببیند در سطوح مختلف سود عملیاتی، تأمین مالی از طریق بدهی، سهام، یا ترکیب این دو کدام‌یک سود هر سهم بیشتری ایجاد می‌کند.</a:t>
            </a:r>
            <a:br>
              <a:rPr lang="fa-IR" dirty="0"/>
            </a:br>
            <a:r>
              <a:rPr lang="fa-IR" b="0" i="0" dirty="0">
                <a:solidFill>
                  <a:srgbClr val="27251E"/>
                </a:solidFill>
                <a:effectLst/>
                <a:latin typeface="pplxSerif"/>
              </a:rPr>
              <a:t>تحلیل </a:t>
            </a:r>
            <a:r>
              <a:rPr lang="en-US" b="0" i="0" dirty="0">
                <a:solidFill>
                  <a:srgbClr val="27251E"/>
                </a:solidFill>
                <a:effectLst/>
                <a:latin typeface="pplxSerif"/>
              </a:rPr>
              <a:t>EPS/EBIT </a:t>
            </a:r>
            <a:r>
              <a:rPr lang="fa-IR" b="0" i="0" dirty="0">
                <a:solidFill>
                  <a:srgbClr val="27251E"/>
                </a:solidFill>
                <a:effectLst/>
                <a:latin typeface="pplxSerif"/>
              </a:rPr>
              <a:t>ابزاری برای انتخاب بین بدهی و سهام در تأمین مالی است؛ در این روش بررسی می‌کنیم در سطوح مختلف سود عملیاتی، کدام ساختار سرمایه سود هر سهم بیشتری می‌دهد، ولی در کنار آن باید ریسک، انعطاف‌پذیری و کنترل مالکیت را هم سنجید.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تعریف</a:t>
            </a:r>
          </a:p>
          <a:p>
            <a:pPr algn="r" rtl="1">
              <a:buFont typeface="Arial" panose="020B0604020202020204" pitchFamily="34" charset="0"/>
              <a:buChar char="•"/>
            </a:pPr>
            <a:r>
              <a:rPr lang="en-US" b="1" i="0" dirty="0">
                <a:solidFill>
                  <a:srgbClr val="27251E"/>
                </a:solidFill>
                <a:effectLst/>
                <a:latin typeface="pplxSerif"/>
              </a:rPr>
              <a:t>EBIT</a:t>
            </a:r>
            <a:r>
              <a:rPr lang="fa-IR" b="1" i="0" dirty="0">
                <a:solidFill>
                  <a:srgbClr val="27251E"/>
                </a:solidFill>
                <a:effectLst/>
                <a:latin typeface="pplxSerif"/>
              </a:rPr>
              <a:t> (</a:t>
            </a:r>
            <a:r>
              <a:rPr lang="en-US" b="1" i="0" dirty="0">
                <a:solidFill>
                  <a:srgbClr val="27251E"/>
                </a:solidFill>
                <a:effectLst/>
                <a:latin typeface="pplxSerif"/>
              </a:rPr>
              <a:t>Earnings Before Interest and Taxes</a:t>
            </a:r>
            <a:r>
              <a:rPr lang="fa-IR" b="1" i="0" dirty="0">
                <a:solidFill>
                  <a:srgbClr val="27251E"/>
                </a:solidFill>
                <a:effectLst/>
                <a:latin typeface="pplxSerif"/>
              </a:rPr>
              <a:t>) </a:t>
            </a:r>
            <a:r>
              <a:rPr lang="en-US" b="0" i="0" dirty="0">
                <a:solidFill>
                  <a:srgbClr val="27251E"/>
                </a:solidFill>
                <a:effectLst/>
                <a:latin typeface="pplxSerif"/>
              </a:rPr>
              <a:t> </a:t>
            </a:r>
            <a:r>
              <a:rPr lang="fa-IR" b="0" i="0" dirty="0">
                <a:solidFill>
                  <a:srgbClr val="27251E"/>
                </a:solidFill>
                <a:effectLst/>
                <a:latin typeface="pplxSerif"/>
              </a:rPr>
              <a:t>یعنی سود قبل از بهره و مالیات؛ یعنی سود عملیاتی شرکت پیش از آن‌که هزینه بهره و مالیات از آن کم شود.</a:t>
            </a:r>
          </a:p>
          <a:p>
            <a:pPr algn="r" rtl="1">
              <a:buFont typeface="Arial" panose="020B0604020202020204" pitchFamily="34" charset="0"/>
              <a:buChar char="•"/>
            </a:pPr>
            <a:r>
              <a:rPr lang="en-US" b="1" i="0" dirty="0">
                <a:solidFill>
                  <a:srgbClr val="27251E"/>
                </a:solidFill>
                <a:effectLst/>
                <a:latin typeface="pplxSerif"/>
              </a:rPr>
              <a:t>EPS</a:t>
            </a:r>
            <a:r>
              <a:rPr lang="en-US" b="0" i="0" dirty="0">
                <a:solidFill>
                  <a:srgbClr val="27251E"/>
                </a:solidFill>
                <a:effectLst/>
                <a:latin typeface="pplxSerif"/>
              </a:rPr>
              <a:t> </a:t>
            </a:r>
            <a:r>
              <a:rPr lang="fa-IR" b="0" i="0" dirty="0">
                <a:solidFill>
                  <a:srgbClr val="27251E"/>
                </a:solidFill>
                <a:effectLst/>
                <a:latin typeface="pplxSerif"/>
              </a:rPr>
              <a:t> (</a:t>
            </a:r>
            <a:r>
              <a:rPr lang="en-US" b="1" i="0" dirty="0">
                <a:solidFill>
                  <a:srgbClr val="27251E"/>
                </a:solidFill>
                <a:effectLst/>
                <a:latin typeface="pplxSerif"/>
              </a:rPr>
              <a:t>Earnings Per Share</a:t>
            </a:r>
            <a:r>
              <a:rPr lang="fa-IR" b="1" i="0" dirty="0">
                <a:solidFill>
                  <a:srgbClr val="27251E"/>
                </a:solidFill>
                <a:effectLst/>
                <a:latin typeface="pplxSerif"/>
              </a:rPr>
              <a:t>)</a:t>
            </a:r>
            <a:r>
              <a:rPr lang="fa-IR" b="0" i="0" dirty="0">
                <a:solidFill>
                  <a:srgbClr val="27251E"/>
                </a:solidFill>
                <a:effectLst/>
                <a:latin typeface="pplxSerif"/>
              </a:rPr>
              <a:t> یعنی سود هر سهم؛ یعنی مقدار سودی که به هر سهم عادی می‌رسد.</a:t>
            </a:r>
          </a:p>
          <a:p>
            <a:pPr algn="r" rtl="1">
              <a:buFont typeface="Arial" panose="020B0604020202020204" pitchFamily="34" charset="0"/>
              <a:buChar char="•"/>
            </a:pPr>
            <a:r>
              <a:rPr lang="fa-IR" b="0" i="0" dirty="0">
                <a:solidFill>
                  <a:srgbClr val="27251E"/>
                </a:solidFill>
                <a:effectLst/>
                <a:latin typeface="pplxSerif"/>
              </a:rPr>
              <a:t>در تحلیل </a:t>
            </a:r>
            <a:r>
              <a:rPr lang="en-US" b="0" i="0" dirty="0">
                <a:solidFill>
                  <a:srgbClr val="27251E"/>
                </a:solidFill>
                <a:effectLst/>
                <a:latin typeface="pplxSerif"/>
              </a:rPr>
              <a:t>EPS/EBIT </a:t>
            </a:r>
            <a:r>
              <a:rPr lang="fa-IR" b="0" i="0" dirty="0">
                <a:solidFill>
                  <a:srgbClr val="27251E"/>
                </a:solidFill>
                <a:effectLst/>
                <a:latin typeface="pplxSerif"/>
              </a:rPr>
              <a:t> بررسی می‌کنیم که اگر </a:t>
            </a:r>
            <a:r>
              <a:rPr lang="en-US" b="0" i="0" dirty="0">
                <a:solidFill>
                  <a:srgbClr val="27251E"/>
                </a:solidFill>
                <a:effectLst/>
                <a:latin typeface="pplxSerif"/>
              </a:rPr>
              <a:t>EBIT </a:t>
            </a:r>
            <a:r>
              <a:rPr lang="fa-IR" b="0" i="0" dirty="0">
                <a:solidFill>
                  <a:srgbClr val="27251E"/>
                </a:solidFill>
                <a:effectLst/>
                <a:latin typeface="pplxSerif"/>
              </a:rPr>
              <a:t>در سناریوهای مختلف تغییر کند، </a:t>
            </a:r>
            <a:r>
              <a:rPr lang="en-US" b="0" i="0" dirty="0">
                <a:solidFill>
                  <a:srgbClr val="27251E"/>
                </a:solidFill>
                <a:effectLst/>
                <a:latin typeface="pplxSerif"/>
              </a:rPr>
              <a:t>EPS </a:t>
            </a:r>
            <a:r>
              <a:rPr lang="fa-IR" b="0" i="0" dirty="0">
                <a:solidFill>
                  <a:srgbClr val="27251E"/>
                </a:solidFill>
                <a:effectLst/>
                <a:latin typeface="pplxSerif"/>
              </a:rPr>
              <a:t>تحت هر روش تأمین مالی چقدر می‌شود.</a:t>
            </a:r>
          </a:p>
          <a:p>
            <a:pPr algn="r" rtl="1"/>
            <a:endParaRPr lang="fa-IR" b="1" i="0" dirty="0">
              <a:solidFill>
                <a:srgbClr val="27251E"/>
              </a:solidFill>
              <a:effectLst/>
              <a:latin typeface="pplxSerif"/>
            </a:endParaRPr>
          </a:p>
          <a:p>
            <a:pPr algn="r" rtl="1"/>
            <a:r>
              <a:rPr lang="fa-IR" b="1" i="0" dirty="0">
                <a:solidFill>
                  <a:srgbClr val="27251E"/>
                </a:solidFill>
                <a:effectLst/>
                <a:latin typeface="pplxSerif"/>
              </a:rPr>
              <a:t>منطق تحلیل</a:t>
            </a:r>
          </a:p>
          <a:p>
            <a:pPr algn="r" rtl="1"/>
            <a:r>
              <a:rPr lang="fa-IR" b="0" i="0" dirty="0">
                <a:solidFill>
                  <a:srgbClr val="27251E"/>
                </a:solidFill>
                <a:effectLst/>
                <a:latin typeface="pplxSerif"/>
              </a:rPr>
              <a:t>وقتی شرکت از </a:t>
            </a:r>
            <a:r>
              <a:rPr lang="fa-IR" b="1" i="0" dirty="0">
                <a:solidFill>
                  <a:srgbClr val="27251E"/>
                </a:solidFill>
                <a:effectLst/>
                <a:latin typeface="pplxSerif"/>
              </a:rPr>
              <a:t>بدهی</a:t>
            </a:r>
            <a:r>
              <a:rPr lang="fa-IR" b="0" i="0" dirty="0">
                <a:solidFill>
                  <a:srgbClr val="27251E"/>
                </a:solidFill>
                <a:effectLst/>
                <a:latin typeface="pplxSerif"/>
              </a:rPr>
              <a:t> استفاده می‌کند، باید بهره ثابت بپردازد، اما اگر </a:t>
            </a:r>
            <a:r>
              <a:rPr lang="en-US" b="0" i="0" dirty="0">
                <a:solidFill>
                  <a:srgbClr val="27251E"/>
                </a:solidFill>
                <a:effectLst/>
                <a:latin typeface="pplxSerif"/>
              </a:rPr>
              <a:t>EBIT </a:t>
            </a:r>
            <a:r>
              <a:rPr lang="fa-IR" b="0" i="0" dirty="0">
                <a:solidFill>
                  <a:srgbClr val="27251E"/>
                </a:solidFill>
                <a:effectLst/>
                <a:latin typeface="pplxSerif"/>
              </a:rPr>
              <a:t>بالا باشد چون تعداد سهام جدید منتشر نشده، ممکن است </a:t>
            </a:r>
            <a:r>
              <a:rPr lang="en-US" b="0" i="0" dirty="0">
                <a:solidFill>
                  <a:srgbClr val="27251E"/>
                </a:solidFill>
                <a:effectLst/>
                <a:latin typeface="pplxSerif"/>
              </a:rPr>
              <a:t>EPS </a:t>
            </a:r>
            <a:r>
              <a:rPr lang="fa-IR" b="0" i="0" dirty="0">
                <a:solidFill>
                  <a:srgbClr val="27251E"/>
                </a:solidFill>
                <a:effectLst/>
                <a:latin typeface="pplxSerif"/>
              </a:rPr>
              <a:t>بیشتر شود.</a:t>
            </a:r>
            <a:br>
              <a:rPr lang="fa-IR" b="0" i="0" dirty="0">
                <a:solidFill>
                  <a:srgbClr val="27251E"/>
                </a:solidFill>
                <a:effectLst/>
                <a:latin typeface="pplxSerif"/>
              </a:rPr>
            </a:br>
            <a:r>
              <a:rPr lang="fa-IR" b="0" i="0" dirty="0">
                <a:solidFill>
                  <a:srgbClr val="27251E"/>
                </a:solidFill>
                <a:effectLst/>
                <a:latin typeface="pplxSerif"/>
              </a:rPr>
              <a:t>وقتی شرکت از </a:t>
            </a:r>
            <a:r>
              <a:rPr lang="fa-IR" b="1" i="0" dirty="0">
                <a:solidFill>
                  <a:srgbClr val="27251E"/>
                </a:solidFill>
                <a:effectLst/>
                <a:latin typeface="pplxSerif"/>
              </a:rPr>
              <a:t>سهام</a:t>
            </a:r>
            <a:r>
              <a:rPr lang="fa-IR" b="0" i="0" dirty="0">
                <a:solidFill>
                  <a:srgbClr val="27251E"/>
                </a:solidFill>
                <a:effectLst/>
                <a:latin typeface="pplxSerif"/>
              </a:rPr>
              <a:t> استفاده می‌کند، بهره‌ای پرداخت نمی‌شود، اما چون تعداد سهام افزایش می‌یابد، سود بین سهام بیشتری تقسیم می‌شود و ممکن است </a:t>
            </a:r>
            <a:r>
              <a:rPr lang="en-US" b="0" i="0" dirty="0">
                <a:solidFill>
                  <a:srgbClr val="27251E"/>
                </a:solidFill>
                <a:effectLst/>
                <a:latin typeface="pplxSerif"/>
              </a:rPr>
              <a:t>EPS </a:t>
            </a:r>
            <a:r>
              <a:rPr lang="fa-IR" b="0" i="0" dirty="0">
                <a:solidFill>
                  <a:srgbClr val="27251E"/>
                </a:solidFill>
                <a:effectLst/>
                <a:latin typeface="pplxSerif"/>
              </a:rPr>
              <a:t>کمتر شود.</a:t>
            </a:r>
            <a:br>
              <a:rPr lang="fa-IR" b="0" i="0" dirty="0">
                <a:solidFill>
                  <a:srgbClr val="27251E"/>
                </a:solidFill>
                <a:effectLst/>
                <a:latin typeface="pplxSerif"/>
              </a:rPr>
            </a:br>
            <a:r>
              <a:rPr lang="fa-IR" b="0" i="0" dirty="0">
                <a:solidFill>
                  <a:srgbClr val="27251E"/>
                </a:solidFill>
                <a:effectLst/>
                <a:latin typeface="pplxSerif"/>
              </a:rPr>
              <a:t>پس ایده اصلی این است که ببینیم در هر سطح از سود عملیاتی، کدام ساختار سرمایه برای سهامداران عادی جذاب‌تر است.</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تفسیر نتایج</a:t>
            </a:r>
          </a:p>
          <a:p>
            <a:pPr algn="r" rtl="1"/>
            <a:r>
              <a:rPr lang="fa-IR" b="0" i="0" dirty="0">
                <a:solidFill>
                  <a:srgbClr val="27251E"/>
                </a:solidFill>
                <a:effectLst/>
                <a:latin typeface="pplxSerif"/>
              </a:rPr>
              <a:t>اگر در بیشتر سناریوها </a:t>
            </a:r>
            <a:r>
              <a:rPr lang="en-US" b="0" i="0" dirty="0">
                <a:solidFill>
                  <a:srgbClr val="27251E"/>
                </a:solidFill>
                <a:effectLst/>
                <a:latin typeface="pplxSerif"/>
              </a:rPr>
              <a:t>EPS </a:t>
            </a:r>
            <a:r>
              <a:rPr lang="fa-IR" b="0" i="0" dirty="0">
                <a:solidFill>
                  <a:srgbClr val="27251E"/>
                </a:solidFill>
                <a:effectLst/>
                <a:latin typeface="pplxSerif"/>
              </a:rPr>
              <a:t>روش بدهی از روش سهام بیشتر باشد، از دید این تحلیل بدهی جذاب‌تر است.</a:t>
            </a:r>
            <a:br>
              <a:rPr lang="fa-IR" b="0" i="0" dirty="0">
                <a:solidFill>
                  <a:srgbClr val="27251E"/>
                </a:solidFill>
                <a:effectLst/>
                <a:latin typeface="pplxSerif"/>
              </a:rPr>
            </a:br>
            <a:r>
              <a:rPr lang="fa-IR" b="0" i="0" dirty="0">
                <a:solidFill>
                  <a:srgbClr val="27251E"/>
                </a:solidFill>
                <a:effectLst/>
                <a:latin typeface="pplxSerif"/>
              </a:rPr>
              <a:t>اگر </a:t>
            </a:r>
            <a:r>
              <a:rPr lang="en-US" b="0" i="0" dirty="0">
                <a:solidFill>
                  <a:srgbClr val="27251E"/>
                </a:solidFill>
                <a:effectLst/>
                <a:latin typeface="pplxSerif"/>
              </a:rPr>
              <a:t>EBIT </a:t>
            </a:r>
            <a:r>
              <a:rPr lang="fa-IR" b="0" i="0" dirty="0">
                <a:solidFill>
                  <a:srgbClr val="27251E"/>
                </a:solidFill>
                <a:effectLst/>
                <a:latin typeface="pplxSerif"/>
              </a:rPr>
              <a:t>پایین باشد، هزینه بهره می‌تواند فشار زیادی ایجاد کند و مزیت بدهی را کم یا حتی منفی کند.</a:t>
            </a:r>
            <a:br>
              <a:rPr lang="fa-IR" b="0" i="0" dirty="0">
                <a:solidFill>
                  <a:srgbClr val="27251E"/>
                </a:solidFill>
                <a:effectLst/>
                <a:latin typeface="pplxSerif"/>
              </a:rPr>
            </a:br>
            <a:r>
              <a:rPr lang="fa-IR" b="0" i="0" dirty="0">
                <a:solidFill>
                  <a:srgbClr val="27251E"/>
                </a:solidFill>
                <a:effectLst/>
                <a:latin typeface="pplxSerif"/>
              </a:rPr>
              <a:t>برای همین معمولاً نمودار </a:t>
            </a:r>
            <a:r>
              <a:rPr lang="en-US" b="0" i="0" dirty="0">
                <a:solidFill>
                  <a:srgbClr val="27251E"/>
                </a:solidFill>
                <a:effectLst/>
                <a:latin typeface="pplxSerif"/>
              </a:rPr>
              <a:t>EPS </a:t>
            </a:r>
            <a:r>
              <a:rPr lang="fa-IR" b="0" i="0" dirty="0">
                <a:solidFill>
                  <a:srgbClr val="27251E"/>
                </a:solidFill>
                <a:effectLst/>
                <a:latin typeface="pplxSerif"/>
              </a:rPr>
              <a:t>و </a:t>
            </a:r>
            <a:r>
              <a:rPr lang="en-US" b="0" i="0" dirty="0">
                <a:solidFill>
                  <a:srgbClr val="27251E"/>
                </a:solidFill>
                <a:effectLst/>
                <a:latin typeface="pplxSerif"/>
              </a:rPr>
              <a:t>EBIT </a:t>
            </a:r>
            <a:r>
              <a:rPr lang="fa-IR" b="0" i="0" dirty="0">
                <a:solidFill>
                  <a:srgbClr val="27251E"/>
                </a:solidFill>
                <a:effectLst/>
                <a:latin typeface="pplxSerif"/>
              </a:rPr>
              <a:t>را رسم می‌کنند تا </a:t>
            </a:r>
            <a:r>
              <a:rPr lang="fa-IR" b="1" i="0" dirty="0">
                <a:solidFill>
                  <a:srgbClr val="27251E"/>
                </a:solidFill>
                <a:effectLst/>
                <a:latin typeface="pplxSerif"/>
              </a:rPr>
              <a:t>نقطه بی‌تفاوتی</a:t>
            </a:r>
            <a:r>
              <a:rPr lang="fa-IR" b="0" i="0" dirty="0">
                <a:solidFill>
                  <a:srgbClr val="27251E"/>
                </a:solidFill>
                <a:effectLst/>
                <a:latin typeface="pplxSerif"/>
              </a:rPr>
              <a:t> مشخص شود؛ یعنی نقطه‌ای که در آن </a:t>
            </a:r>
            <a:r>
              <a:rPr lang="en-US" b="0" i="0" dirty="0">
                <a:solidFill>
                  <a:srgbClr val="27251E"/>
                </a:solidFill>
                <a:effectLst/>
                <a:latin typeface="pplxSerif"/>
              </a:rPr>
              <a:t>EPS </a:t>
            </a:r>
            <a:r>
              <a:rPr lang="fa-IR" b="0" i="0" dirty="0">
                <a:solidFill>
                  <a:srgbClr val="27251E"/>
                </a:solidFill>
                <a:effectLst/>
                <a:latin typeface="pplxSerif"/>
              </a:rPr>
              <a:t>دو روش برابر می‌شود و از آن به بعد یکی از روش‌ها بر دیگری برتری پیدا می‌کند.</a:t>
            </a:r>
          </a:p>
          <a:p>
            <a:pPr algn="r" rtl="1"/>
            <a:endParaRPr lang="fa-IR" b="0" i="0" dirty="0">
              <a:solidFill>
                <a:srgbClr val="27251E"/>
              </a:solidFill>
              <a:effectLst/>
              <a:latin typeface="pplxSerif"/>
            </a:endParaRPr>
          </a:p>
          <a:p>
            <a:pPr algn="r" rtl="1"/>
            <a:endParaRPr lang="fa-IR" b="0" i="0" dirty="0">
              <a:solidFill>
                <a:srgbClr val="27251E"/>
              </a:solidFill>
              <a:effectLst/>
              <a:latin typeface="pplxSerif"/>
            </a:endParaRPr>
          </a:p>
          <a:p>
            <a:pPr algn="r" rtl="1"/>
            <a:endParaRPr lang="fa-IR" b="0" i="0" dirty="0">
              <a:solidFill>
                <a:srgbClr val="27251E"/>
              </a:solidFill>
              <a:effectLst/>
              <a:latin typeface="pplxSerif"/>
            </a:endParaRPr>
          </a:p>
          <a:p>
            <a:pPr algn="r" rtl="1"/>
            <a:endParaRPr lang="fa-IR" b="0" i="0" dirty="0">
              <a:solidFill>
                <a:srgbClr val="27251E"/>
              </a:solidFill>
              <a:effectLst/>
              <a:latin typeface="pplxSerif"/>
            </a:endParaRP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علاوه بر این، در کتاب به موضوع </a:t>
            </a:r>
            <a:r>
              <a:rPr lang="fa-IR" b="1" i="0" dirty="0">
                <a:solidFill>
                  <a:srgbClr val="27251E"/>
                </a:solidFill>
                <a:effectLst/>
                <a:latin typeface="pplxSerif"/>
              </a:rPr>
              <a:t>انعطاف‌پذیری</a:t>
            </a:r>
            <a:r>
              <a:rPr lang="fa-IR" b="0" i="0" dirty="0">
                <a:solidFill>
                  <a:srgbClr val="27251E"/>
                </a:solidFill>
                <a:effectLst/>
                <a:latin typeface="pplxSerif"/>
              </a:rPr>
              <a:t> هم اشاره شده است. منظور از انعطاف پذیری این است که شرکت باید طوری تأمین مالی کند که در آینده نیز برای جذب منابع جدید، توسعه فعالیت‌ها یا پاسخ به شرایط جدید بازار، قدرت مانور داشته باشد. اگر شرکت فقط بر بدهی تکیه کند، ممکن است در آینده با تعهدات ثابت و محدودیت‌های قراردادی روبه‌رو شود و اگر فقط سهام منتشر کند، ممکن است کنترل و مالکیت سهامداران فعلی کاهش یابد.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پس تصمیم مالی مناسب، تصمیمی است که هم نیاز امروز شرکت را برطرف کند و هم فشار بیش از حد بر آینده شرکت وارد نکند. به همین دلیل، تأمین مالی در اجرای استراتژی فقط تهیه پول نیست، بلکه انتخاب هوشمندانه منبع سرمایه با در نظر گرفتن سودآوری، کنترل، ریسک و انعطاف‌پذیری آینده شرکت.</a:t>
            </a:r>
          </a:p>
          <a:p>
            <a:pPr algn="r" rtl="1"/>
            <a:endParaRPr lang="en-US" b="0" i="0" dirty="0">
              <a:solidFill>
                <a:srgbClr val="27251E"/>
              </a:solidFill>
              <a:effectLst/>
              <a:latin typeface="pplxSerif"/>
            </a:endParaRPr>
          </a:p>
          <a:p>
            <a:pPr algn="r" rtl="1"/>
            <a:endParaRPr lang="fa-IR" b="0" i="0" dirty="0">
              <a:solidFill>
                <a:srgbClr val="27251E"/>
              </a:solidFill>
              <a:effectLst/>
              <a:latin typeface="pplxSerif"/>
            </a:endParaRPr>
          </a:p>
          <a:p>
            <a:pPr algn="r" rtl="1"/>
            <a:br>
              <a:rPr lang="fa-IR" b="0" i="0" dirty="0">
                <a:solidFill>
                  <a:srgbClr val="27251E"/>
                </a:solidFill>
                <a:effectLst/>
                <a:latin typeface="pplxSerif"/>
              </a:rPr>
            </a:br>
            <a:br>
              <a:rPr lang="fa-IR" b="0" i="0" dirty="0">
                <a:solidFill>
                  <a:srgbClr val="27251E"/>
                </a:solidFill>
                <a:effectLst/>
                <a:latin typeface="pplxSerif"/>
              </a:rPr>
            </a:br>
            <a:br>
              <a:rPr lang="fa-IR" b="0" i="0" dirty="0">
                <a:solidFill>
                  <a:srgbClr val="27251E"/>
                </a:solidFill>
                <a:effectLst/>
                <a:latin typeface="pplxSerif"/>
              </a:rPr>
            </a:br>
            <a:r>
              <a:rPr lang="fa-IR" b="1" i="0" dirty="0">
                <a:solidFill>
                  <a:srgbClr val="27251E"/>
                </a:solidFill>
                <a:effectLst/>
                <a:latin typeface="pplxSerif"/>
              </a:rPr>
              <a:t>توضیحات تکمیلی درباره ریسک بدهی و رقیق شدن مالکیت</a:t>
            </a:r>
          </a:p>
          <a:p>
            <a:pPr algn="r" rtl="1"/>
            <a:endParaRPr lang="fa-IR" dirty="0"/>
          </a:p>
          <a:p>
            <a:pPr algn="r" rtl="1"/>
            <a:r>
              <a:rPr lang="fa-IR" b="0" i="0" dirty="0">
                <a:solidFill>
                  <a:srgbClr val="27251E"/>
                </a:solidFill>
                <a:effectLst/>
                <a:latin typeface="pplxSerif"/>
              </a:rPr>
              <a:t>وقتی شرکت برای اجرای استراتژی به پول نیاز دارد، باید بین دو راه اصلی تصمیم بگیرد: </a:t>
            </a:r>
            <a:r>
              <a:rPr lang="fa-IR" b="1" i="0" dirty="0">
                <a:solidFill>
                  <a:srgbClr val="27251E"/>
                </a:solidFill>
                <a:effectLst/>
                <a:latin typeface="pplxSerif"/>
              </a:rPr>
              <a:t>قرض</a:t>
            </a:r>
            <a:r>
              <a:rPr lang="fa-IR" b="0" i="0" dirty="0">
                <a:solidFill>
                  <a:srgbClr val="27251E"/>
                </a:solidFill>
                <a:effectLst/>
                <a:latin typeface="pplxSerif"/>
              </a:rPr>
              <a:t> بگیرد یا </a:t>
            </a:r>
            <a:r>
              <a:rPr lang="fa-IR" b="1" i="0" dirty="0">
                <a:solidFill>
                  <a:srgbClr val="27251E"/>
                </a:solidFill>
                <a:effectLst/>
                <a:latin typeface="pplxSerif"/>
              </a:rPr>
              <a:t>سهام جدید</a:t>
            </a:r>
            <a:r>
              <a:rPr lang="fa-IR" b="0" i="0" dirty="0">
                <a:solidFill>
                  <a:srgbClr val="27251E"/>
                </a:solidFill>
                <a:effectLst/>
                <a:latin typeface="pplxSerif"/>
              </a:rPr>
              <a:t> منتشر کند، و هرکدام هزینه و پیامد خاص خودشان را دارند.</a:t>
            </a:r>
            <a:br>
              <a:rPr lang="fa-IR" b="0" i="0" dirty="0">
                <a:solidFill>
                  <a:srgbClr val="27251E"/>
                </a:solidFill>
                <a:effectLst/>
                <a:latin typeface="pplxSerif"/>
              </a:rPr>
            </a:br>
            <a:r>
              <a:rPr lang="fa-IR" b="0" i="0" dirty="0">
                <a:solidFill>
                  <a:srgbClr val="27251E"/>
                </a:solidFill>
                <a:effectLst/>
                <a:latin typeface="pplxSerif"/>
              </a:rPr>
              <a:t>تأمین مالی مؤثر یعنی شرکتی روشی را انتخاب کند که هم سرمایه لازم را فراهم کند و هم کمترین فشار را بر سودآوری، کنترل و آینده شرکت وارد کند.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معنی بدهی</a:t>
            </a:r>
          </a:p>
          <a:p>
            <a:pPr algn="r" rtl="1"/>
            <a:r>
              <a:rPr lang="fa-IR" b="0" i="0" dirty="0">
                <a:solidFill>
                  <a:srgbClr val="27251E"/>
                </a:solidFill>
                <a:effectLst/>
                <a:latin typeface="pplxSerif"/>
              </a:rPr>
              <a:t>منظور از </a:t>
            </a:r>
            <a:r>
              <a:rPr lang="fa-IR" b="1" i="0" dirty="0">
                <a:solidFill>
                  <a:srgbClr val="27251E"/>
                </a:solidFill>
                <a:effectLst/>
                <a:latin typeface="pplxSerif"/>
              </a:rPr>
              <a:t>ریسک بدهی</a:t>
            </a:r>
            <a:r>
              <a:rPr lang="fa-IR" b="0" i="0" dirty="0">
                <a:solidFill>
                  <a:srgbClr val="27251E"/>
                </a:solidFill>
                <a:effectLst/>
                <a:latin typeface="pplxSerif"/>
              </a:rPr>
              <a:t> این است که اگر شرکت از طریق وام یا اوراق قرضه پول تأمین کند، باید در هر شرایطی بهره ثابت بپردازد؛ حتی اگر فروش یا سود شرکت پایین بیاید.</a:t>
            </a:r>
            <a:br>
              <a:rPr lang="fa-IR" b="0" i="0" dirty="0">
                <a:solidFill>
                  <a:srgbClr val="27251E"/>
                </a:solidFill>
                <a:effectLst/>
                <a:latin typeface="pplxSerif"/>
              </a:rPr>
            </a:br>
            <a:r>
              <a:rPr lang="fa-IR" b="0" i="0" dirty="0">
                <a:solidFill>
                  <a:srgbClr val="27251E"/>
                </a:solidFill>
                <a:effectLst/>
                <a:latin typeface="pplxSerif"/>
              </a:rPr>
              <a:t>کتاب تأکید می‌کند که اگر بازدهی شرکت کم باشد، زیاد بودن بدهی می‌تواند بازده حقوق صاحبان سهام را تهدید کند و حتی بقای سازمان را به خطر بیندازد.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معنی رقیق شدن مالکیت</a:t>
            </a:r>
          </a:p>
          <a:p>
            <a:pPr algn="r" rtl="1"/>
            <a:r>
              <a:rPr lang="fa-IR" b="0" i="0" dirty="0">
                <a:solidFill>
                  <a:srgbClr val="27251E"/>
                </a:solidFill>
                <a:effectLst/>
                <a:latin typeface="pplxSerif"/>
              </a:rPr>
              <a:t>منظور از </a:t>
            </a:r>
            <a:r>
              <a:rPr lang="fa-IR" b="1" i="0" dirty="0">
                <a:solidFill>
                  <a:srgbClr val="27251E"/>
                </a:solidFill>
                <a:effectLst/>
                <a:latin typeface="pplxSerif"/>
              </a:rPr>
              <a:t>رقیق شدن مالکیت</a:t>
            </a:r>
            <a:r>
              <a:rPr lang="fa-IR" b="0" i="0" dirty="0">
                <a:solidFill>
                  <a:srgbClr val="27251E"/>
                </a:solidFill>
                <a:effectLst/>
                <a:latin typeface="pplxSerif"/>
              </a:rPr>
              <a:t> این است که اگر شرکت سهام جدید منتشر کند، تعداد سهامداران بیشتر می‌شود و سهم مالکان فعلی از مالکیت، سود آینده و قدرت تصمیم‌گیری کمتر می‌شود.</a:t>
            </a:r>
            <a:br>
              <a:rPr lang="fa-IR" b="0" i="0" dirty="0">
                <a:solidFill>
                  <a:srgbClr val="27251E"/>
                </a:solidFill>
                <a:effectLst/>
                <a:latin typeface="pplxSerif"/>
              </a:rPr>
            </a:br>
            <a:endParaRPr lang="fa-IR" b="0" i="0" dirty="0">
              <a:solidFill>
                <a:srgbClr val="27251E"/>
              </a:solidFill>
              <a:effectLst/>
              <a:latin typeface="pplxSerif"/>
            </a:endParaRPr>
          </a:p>
          <a:p>
            <a:pPr algn="r" rtl="1"/>
            <a:r>
              <a:rPr lang="fa-IR" b="0" i="0" dirty="0">
                <a:solidFill>
                  <a:srgbClr val="27251E"/>
                </a:solidFill>
                <a:effectLst/>
                <a:latin typeface="pplxSerif"/>
              </a:rPr>
              <a:t>در متن کتاب هم آمده که انتشار سهام اضافی می‌تواند باعث کاهش کنترل مالکان فعلی شود و این موضوع مخصوصاً زمانی مهم است که حفظ کنترل شرکت برای سهامداران اصلی اهمیت داشته باشد.</a:t>
            </a:r>
          </a:p>
          <a:p>
            <a:pPr algn="r" rtl="1"/>
            <a:r>
              <a:rPr lang="fa-IR" b="0" i="0" dirty="0">
                <a:solidFill>
                  <a:srgbClr val="27251E"/>
                </a:solidFill>
                <a:effectLst/>
                <a:latin typeface="pplxSerif"/>
              </a:rPr>
              <a:t>چرا انتخاب سخت است</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اگر شرکت بدهی را انتخاب کند، مالکیتش حفظ می‌شود، اما باید تعهدات مالی ثابت را بپذیرد.</a:t>
            </a:r>
            <a:br>
              <a:rPr lang="fa-IR" b="0" i="0" dirty="0">
                <a:solidFill>
                  <a:srgbClr val="27251E"/>
                </a:solidFill>
                <a:effectLst/>
                <a:latin typeface="pplxSerif"/>
              </a:rPr>
            </a:br>
            <a:endParaRPr lang="fa-IR" b="0" i="0" dirty="0">
              <a:solidFill>
                <a:srgbClr val="27251E"/>
              </a:solidFill>
              <a:effectLst/>
              <a:latin typeface="pplxSerif"/>
            </a:endParaRPr>
          </a:p>
          <a:p>
            <a:pPr algn="r" rtl="1"/>
            <a:r>
              <a:rPr lang="fa-IR" b="0" i="0" dirty="0">
                <a:solidFill>
                  <a:srgbClr val="27251E"/>
                </a:solidFill>
                <a:effectLst/>
                <a:latin typeface="pplxSerif"/>
              </a:rPr>
              <a:t>اگر سهام منتشر کند، فشار پرداخت بهره کمتر می‌شود، اما بخشی از مالکیت و منافع آینده بین سهامداران جدید تقسیم خواهد شد.</a:t>
            </a:r>
            <a:br>
              <a:rPr lang="fa-IR" b="0" i="0" dirty="0">
                <a:solidFill>
                  <a:srgbClr val="27251E"/>
                </a:solidFill>
                <a:effectLst/>
                <a:latin typeface="pplxSerif"/>
              </a:rPr>
            </a:br>
            <a:endParaRPr lang="fa-IR" b="0" i="0" dirty="0">
              <a:solidFill>
                <a:srgbClr val="27251E"/>
              </a:solidFill>
              <a:effectLst/>
              <a:latin typeface="pplxSerif"/>
            </a:endParaRPr>
          </a:p>
          <a:p>
            <a:pPr algn="r" rtl="1"/>
            <a:r>
              <a:rPr lang="fa-IR" b="0" i="0" dirty="0">
                <a:solidFill>
                  <a:srgbClr val="27251E"/>
                </a:solidFill>
                <a:effectLst/>
                <a:latin typeface="pplxSerif"/>
              </a:rPr>
              <a:t>به همین دلیل کتاب می‌گوید تصمیم مالی فقط با یک معیار انجام نمی‌شود و باید مسائلی مثل سود هر سهم، انعطاف‌پذیری آینده، زمان، نرخ بهره و کنترل شرکت هم بررسی شوند.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مثال ساده</a:t>
            </a:r>
          </a:p>
          <a:p>
            <a:pPr algn="r" rtl="1"/>
            <a:r>
              <a:rPr lang="fa-IR" b="0" i="0" dirty="0">
                <a:solidFill>
                  <a:srgbClr val="27251E"/>
                </a:solidFill>
                <a:effectLst/>
                <a:latin typeface="pplxSerif"/>
              </a:rPr>
              <a:t>فرض کن یک شرکت برای اجرای استراتژی‌اش ۱ میلیون دلار لازم دارد.</a:t>
            </a:r>
            <a:br>
              <a:rPr lang="fa-IR" b="0" i="0" dirty="0">
                <a:solidFill>
                  <a:srgbClr val="27251E"/>
                </a:solidFill>
                <a:effectLst/>
                <a:latin typeface="pplxSerif"/>
              </a:rPr>
            </a:br>
            <a:r>
              <a:rPr lang="fa-IR" b="0" i="0" dirty="0">
                <a:solidFill>
                  <a:srgbClr val="27251E"/>
                </a:solidFill>
                <a:effectLst/>
                <a:latin typeface="pplxSerif"/>
              </a:rPr>
              <a:t>اگر این پول را وام بگیرد، لازم نیست مالک جدید وارد شرکت شود، ولی باید بهره بپردازد؛ اگر سهام منتشر کند، بهره ندارد، اما سهم مالکان فعلی کوچک‌تر می‌شود.</a:t>
            </a:r>
            <a:br>
              <a:rPr lang="fa-IR" b="0" i="0" dirty="0">
                <a:solidFill>
                  <a:srgbClr val="27251E"/>
                </a:solidFill>
                <a:effectLst/>
                <a:latin typeface="pplxSerif"/>
              </a:rPr>
            </a:br>
            <a:endParaRPr lang="fa-IR" b="0" i="0" dirty="0">
              <a:solidFill>
                <a:srgbClr val="27251E"/>
              </a:solidFill>
              <a:effectLst/>
              <a:latin typeface="pplxSerif"/>
            </a:endParaRPr>
          </a:p>
          <a:p>
            <a:pPr algn="r" rtl="1"/>
            <a:r>
              <a:rPr lang="fa-IR" b="0" i="0" dirty="0">
                <a:solidFill>
                  <a:srgbClr val="27251E"/>
                </a:solidFill>
                <a:effectLst/>
                <a:latin typeface="pplxSerif"/>
              </a:rPr>
              <a:t>پس این جمله یعنی مدیر مالی باید ببیند کدام خطر برای شرکت کمتر است: </a:t>
            </a:r>
            <a:r>
              <a:rPr lang="fa-IR" b="1" i="0" dirty="0">
                <a:solidFill>
                  <a:srgbClr val="27251E"/>
                </a:solidFill>
                <a:effectLst/>
                <a:latin typeface="pplxSerif"/>
              </a:rPr>
              <a:t>فشار بدهی</a:t>
            </a:r>
            <a:r>
              <a:rPr lang="fa-IR" b="0" i="0" dirty="0">
                <a:solidFill>
                  <a:srgbClr val="27251E"/>
                </a:solidFill>
                <a:effectLst/>
                <a:latin typeface="pplxSerif"/>
              </a:rPr>
              <a:t> یا </a:t>
            </a:r>
            <a:r>
              <a:rPr lang="fa-IR" b="1" i="0" dirty="0">
                <a:solidFill>
                  <a:srgbClr val="27251E"/>
                </a:solidFill>
                <a:effectLst/>
                <a:latin typeface="pplxSerif"/>
              </a:rPr>
              <a:t>کاهش مالکیت و کنترل</a:t>
            </a:r>
            <a:r>
              <a:rPr lang="fa-IR" b="0" i="0" dirty="0">
                <a:solidFill>
                  <a:srgbClr val="27251E"/>
                </a:solidFill>
                <a:effectLst/>
                <a:latin typeface="pplxSerif"/>
              </a:rPr>
              <a:t>.</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یعنی شرکت باید بین دو هزینه یکی را انتخاب کند: یا فشار بازپرداخت بدهی را بپذیرد، یا بخشی از مالکیت خود را با سهامداران جدید تقسیم کند.</a:t>
            </a:r>
            <a:endParaRPr lang="fa-IR" b="0" i="0" dirty="0">
              <a:solidFill>
                <a:srgbClr val="27251E"/>
              </a:solidFill>
              <a:effectLst/>
              <a:latin typeface="pplxSerif"/>
            </a:endParaRP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12</a:t>
            </a:fld>
            <a:endParaRPr lang="en-US"/>
          </a:p>
        </p:txBody>
      </p:sp>
    </p:spTree>
    <p:extLst>
      <p:ext uri="{BB962C8B-B14F-4D97-AF65-F5344CB8AC3E}">
        <p14:creationId xmlns:p14="http://schemas.microsoft.com/office/powerpoint/2010/main" val="1413846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در این اسلاید، به </a:t>
            </a:r>
            <a:r>
              <a:rPr lang="fa-IR" b="1" i="0" dirty="0">
                <a:solidFill>
                  <a:srgbClr val="27251E"/>
                </a:solidFill>
                <a:effectLst/>
                <a:latin typeface="pplxSerif"/>
              </a:rPr>
              <a:t>صورت‌های مالی پیش‌بینی‌شده</a:t>
            </a:r>
            <a:r>
              <a:rPr lang="fa-IR" b="0" i="0" dirty="0">
                <a:solidFill>
                  <a:srgbClr val="27251E"/>
                </a:solidFill>
                <a:effectLst/>
                <a:latin typeface="pplxSerif"/>
              </a:rPr>
              <a:t> می‌پردازیم که نویسنده کتاب آن‌ها را یکی از </a:t>
            </a:r>
            <a:r>
              <a:rPr lang="fa-IR" b="1" i="0" dirty="0">
                <a:solidFill>
                  <a:srgbClr val="27251E"/>
                </a:solidFill>
                <a:effectLst/>
                <a:latin typeface="pplxSerif"/>
              </a:rPr>
              <a:t>ابزارهای اصلی اجرای استراتژی</a:t>
            </a:r>
            <a:r>
              <a:rPr lang="fa-IR" b="0" i="0" dirty="0">
                <a:solidFill>
                  <a:srgbClr val="27251E"/>
                </a:solidFill>
                <a:effectLst/>
                <a:latin typeface="pplxSerif"/>
              </a:rPr>
              <a:t> معرفی می‌کند. منظور از این صورت‌ها، </a:t>
            </a:r>
            <a:r>
              <a:rPr lang="fa-IR" b="1" i="0" dirty="0">
                <a:solidFill>
                  <a:srgbClr val="27251E"/>
                </a:solidFill>
                <a:effectLst/>
                <a:latin typeface="pplxSerif"/>
              </a:rPr>
              <a:t>برآورد و پیش‌بینی وضعیت مالی آینده شرکت</a:t>
            </a:r>
            <a:r>
              <a:rPr lang="fa-IR" b="0" i="0" dirty="0">
                <a:solidFill>
                  <a:srgbClr val="27251E"/>
                </a:solidFill>
                <a:effectLst/>
                <a:latin typeface="pplxSerif"/>
              </a:rPr>
              <a:t> بر اساس تصمیم‌ها و روش‌های مختلفی است که برای اجرای استراتژی اتخاذ می‌شود.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چرا این صورت‌ها اهمیت دارند؟</a:t>
            </a:r>
          </a:p>
          <a:p>
            <a:pPr algn="r" rtl="1"/>
            <a:r>
              <a:rPr lang="fa-IR" b="0" i="0" dirty="0">
                <a:solidFill>
                  <a:srgbClr val="27251E"/>
                </a:solidFill>
                <a:effectLst/>
                <a:latin typeface="pplxSerif"/>
              </a:rPr>
              <a:t>یکی از بزرگ‌ترین خطاهایی که شرکت‌ها می‌کنند این است که </a:t>
            </a:r>
            <a:r>
              <a:rPr lang="fa-IR" b="1" i="0" dirty="0">
                <a:solidFill>
                  <a:srgbClr val="27251E"/>
                </a:solidFill>
                <a:effectLst/>
                <a:latin typeface="pplxSerif"/>
              </a:rPr>
              <a:t>استراتژی‌ها را بدون بررسی پیامدهای مالی آن‌ها</a:t>
            </a:r>
            <a:r>
              <a:rPr lang="fa-IR" b="0" i="0" dirty="0">
                <a:solidFill>
                  <a:srgbClr val="27251E"/>
                </a:solidFill>
                <a:effectLst/>
                <a:latin typeface="pplxSerif"/>
              </a:rPr>
              <a:t> اجرا می‌کنند. صورت‌های مالی پیش‌بینی‌شده دقیقاً این مسئله را حل می‌کنند. قبل از اینکه یک استراتژی را عملی کنیم، باید ببینیم این تصمیم‌ها </a:t>
            </a:r>
            <a:r>
              <a:rPr lang="fa-IR" b="1" i="0" dirty="0">
                <a:solidFill>
                  <a:srgbClr val="27251E"/>
                </a:solidFill>
                <a:effectLst/>
                <a:latin typeface="pplxSerif"/>
              </a:rPr>
              <a:t>به چه ترتیب بر درآمد، هزینه‌ها و سود شرکت تأثیر خواهند گذاشت</a:t>
            </a:r>
            <a:r>
              <a:rPr lang="fa-IR" b="0" i="0" dirty="0">
                <a:solidFill>
                  <a:srgbClr val="27251E"/>
                </a:solidFill>
                <a:effectLst/>
                <a:latin typeface="pplxSerif"/>
              </a:rPr>
              <a:t>.</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مثال عملی</a:t>
            </a:r>
          </a:p>
          <a:p>
            <a:pPr algn="r" rtl="1"/>
            <a:r>
              <a:rPr lang="fa-IR" b="0" i="0" dirty="0">
                <a:solidFill>
                  <a:srgbClr val="27251E"/>
                </a:solidFill>
                <a:effectLst/>
                <a:latin typeface="pplxSerif"/>
              </a:rPr>
              <a:t>به بیان ساده، شرکت با استفاده از این ابزار می‌تواند </a:t>
            </a:r>
            <a:r>
              <a:rPr lang="fa-IR" b="1" i="0" dirty="0">
                <a:solidFill>
                  <a:srgbClr val="27251E"/>
                </a:solidFill>
                <a:effectLst/>
                <a:latin typeface="pplxSerif"/>
              </a:rPr>
              <a:t>سناریوهای مختلف را شبیه‌سازی کند</a:t>
            </a:r>
            <a:r>
              <a:rPr lang="fa-IR" b="0" i="0" dirty="0">
                <a:solidFill>
                  <a:srgbClr val="27251E"/>
                </a:solidFill>
                <a:effectLst/>
                <a:latin typeface="pplxSerif"/>
              </a:rPr>
              <a:t> و بررسی کند که اگر:</a:t>
            </a:r>
          </a:p>
          <a:p>
            <a:pPr algn="r" rtl="1">
              <a:buFont typeface="Arial" panose="020B0604020202020204" pitchFamily="34" charset="0"/>
              <a:buChar char="•"/>
            </a:pPr>
            <a:r>
              <a:rPr lang="fa-IR" b="0" i="0" dirty="0">
                <a:solidFill>
                  <a:srgbClr val="27251E"/>
                </a:solidFill>
                <a:effectLst/>
                <a:latin typeface="pplxSerif"/>
              </a:rPr>
              <a:t>هزینه تبلیغات و بازاریابی </a:t>
            </a:r>
            <a:r>
              <a:rPr lang="fa-IR" b="1" i="0" dirty="0">
                <a:solidFill>
                  <a:srgbClr val="27251E"/>
                </a:solidFill>
                <a:effectLst/>
                <a:latin typeface="pplxSerif"/>
              </a:rPr>
              <a:t>۲۰ درصد افزایش یابد</a:t>
            </a:r>
            <a:r>
              <a:rPr lang="fa-IR" b="0" i="0" dirty="0">
                <a:solidFill>
                  <a:srgbClr val="27251E"/>
                </a:solidFill>
                <a:effectLst/>
                <a:latin typeface="pplxSerif"/>
              </a:rPr>
              <a:t> و این موجب افزایش فروش شود، نتیجه مالی چیست؟</a:t>
            </a:r>
          </a:p>
          <a:p>
            <a:pPr algn="r" rtl="1">
              <a:buFont typeface="Arial" panose="020B0604020202020204" pitchFamily="34" charset="0"/>
              <a:buChar char="•"/>
            </a:pPr>
            <a:r>
              <a:rPr lang="fa-IR" b="0" i="0" dirty="0">
                <a:solidFill>
                  <a:srgbClr val="27251E"/>
                </a:solidFill>
                <a:effectLst/>
                <a:latin typeface="pplxSerif"/>
              </a:rPr>
              <a:t>حقوق و مزایای کارکنان </a:t>
            </a:r>
            <a:r>
              <a:rPr lang="fa-IR" b="1" i="0" dirty="0">
                <a:solidFill>
                  <a:srgbClr val="27251E"/>
                </a:solidFill>
                <a:effectLst/>
                <a:latin typeface="pplxSerif"/>
              </a:rPr>
              <a:t>افزایش پیدا کند</a:t>
            </a:r>
            <a:r>
              <a:rPr lang="fa-IR" b="0" i="0" dirty="0">
                <a:solidFill>
                  <a:srgbClr val="27251E"/>
                </a:solidFill>
                <a:effectLst/>
                <a:latin typeface="pplxSerif"/>
              </a:rPr>
              <a:t> (برای اجرای بهتر استراتژی)، چه تأثیری بر سود خالص خواهد داشت؟</a:t>
            </a:r>
          </a:p>
          <a:p>
            <a:pPr algn="r" rtl="1">
              <a:buFont typeface="Arial" panose="020B0604020202020204" pitchFamily="34" charset="0"/>
              <a:buChar char="•"/>
            </a:pPr>
            <a:r>
              <a:rPr lang="fa-IR" b="0" i="0" dirty="0">
                <a:solidFill>
                  <a:srgbClr val="27251E"/>
                </a:solidFill>
                <a:effectLst/>
                <a:latin typeface="pplxSerif"/>
              </a:rPr>
              <a:t>سرمایه‌گذاری در </a:t>
            </a:r>
            <a:r>
              <a:rPr lang="fa-IR" b="1" i="0" dirty="0">
                <a:solidFill>
                  <a:srgbClr val="27251E"/>
                </a:solidFill>
                <a:effectLst/>
                <a:latin typeface="pplxSerif"/>
              </a:rPr>
              <a:t>تحقیق و توسعه</a:t>
            </a:r>
            <a:r>
              <a:rPr lang="fa-IR" b="0" i="0" dirty="0">
                <a:solidFill>
                  <a:srgbClr val="27251E"/>
                </a:solidFill>
                <a:effectLst/>
                <a:latin typeface="pplxSerif"/>
              </a:rPr>
              <a:t> برای تولید محصول جدید </a:t>
            </a:r>
            <a:r>
              <a:rPr lang="fa-IR" b="1" i="0" dirty="0">
                <a:solidFill>
                  <a:srgbClr val="27251E"/>
                </a:solidFill>
                <a:effectLst/>
                <a:latin typeface="pplxSerif"/>
              </a:rPr>
              <a:t>چندین برابر شود</a:t>
            </a:r>
            <a:r>
              <a:rPr lang="fa-IR" b="0" i="0" dirty="0">
                <a:solidFill>
                  <a:srgbClr val="27251E"/>
                </a:solidFill>
                <a:effectLst/>
                <a:latin typeface="pplxSerif"/>
              </a:rPr>
              <a:t>، این سرمایه‌گذاری کی به سود تبدیل می‌شود؟</a:t>
            </a:r>
          </a:p>
          <a:p>
            <a:pPr algn="r" rtl="1">
              <a:buFont typeface="Arial" panose="020B0604020202020204" pitchFamily="34" charset="0"/>
              <a:buChar char="•"/>
            </a:pPr>
            <a:r>
              <a:rPr lang="fa-IR" b="0" i="0" dirty="0">
                <a:solidFill>
                  <a:srgbClr val="27251E"/>
                </a:solidFill>
                <a:effectLst/>
                <a:latin typeface="pplxSerif"/>
              </a:rPr>
              <a:t>شرکت برای تأمین مالی </a:t>
            </a:r>
            <a:r>
              <a:rPr lang="fa-IR" b="1" i="0" dirty="0">
                <a:solidFill>
                  <a:srgbClr val="27251E"/>
                </a:solidFill>
                <a:effectLst/>
                <a:latin typeface="pplxSerif"/>
              </a:rPr>
              <a:t>سهام جدید منتشر کند یا وام بگیرد</a:t>
            </a:r>
            <a:r>
              <a:rPr lang="fa-IR" b="0" i="0" dirty="0">
                <a:solidFill>
                  <a:srgbClr val="27251E"/>
                </a:solidFill>
                <a:effectLst/>
                <a:latin typeface="pplxSerif"/>
              </a:rPr>
              <a:t>، کدام‌یک سود هر سهم بیشتری خواهد داد؟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اهمیت سه سال آینده</a:t>
            </a:r>
          </a:p>
          <a:p>
            <a:pPr algn="r" rtl="1"/>
            <a:r>
              <a:rPr lang="fa-IR" b="0" i="0" dirty="0">
                <a:solidFill>
                  <a:srgbClr val="27251E"/>
                </a:solidFill>
                <a:effectLst/>
                <a:latin typeface="pplxSerif"/>
              </a:rPr>
              <a:t>نویسنده تأکید می‌کند که </a:t>
            </a:r>
            <a:r>
              <a:rPr lang="fa-IR" b="1" i="0" dirty="0">
                <a:solidFill>
                  <a:srgbClr val="27251E"/>
                </a:solidFill>
                <a:effectLst/>
                <a:latin typeface="pplxSerif"/>
              </a:rPr>
              <a:t>هر شرکتی که در پی تأمین سرمایه است، باید حداقل صورت‌های مالی سه سال آینده را پیش‌بینی کند</a:t>
            </a:r>
            <a:r>
              <a:rPr lang="fa-IR" b="0" i="0" dirty="0">
                <a:solidFill>
                  <a:srgbClr val="27251E"/>
                </a:solidFill>
                <a:effectLst/>
                <a:latin typeface="pplxSerif"/>
              </a:rPr>
              <a:t>. چرا سه سال؟ چون:</a:t>
            </a:r>
          </a:p>
          <a:p>
            <a:pPr algn="r" rtl="1">
              <a:buFont typeface="Arial" panose="020B0604020202020204" pitchFamily="34" charset="0"/>
              <a:buChar char="•"/>
            </a:pPr>
            <a:r>
              <a:rPr lang="fa-IR" b="0" i="0" dirty="0">
                <a:solidFill>
                  <a:srgbClr val="27251E"/>
                </a:solidFill>
                <a:effectLst/>
                <a:latin typeface="pplxSerif"/>
              </a:rPr>
              <a:t>اولاً، سرمایه‌گذاری‌ها معمولاً </a:t>
            </a:r>
            <a:r>
              <a:rPr lang="fa-IR" b="1" i="0" dirty="0">
                <a:solidFill>
                  <a:srgbClr val="27251E"/>
                </a:solidFill>
                <a:effectLst/>
                <a:latin typeface="pplxSerif"/>
              </a:rPr>
              <a:t>نتایج بلندمدت</a:t>
            </a:r>
            <a:r>
              <a:rPr lang="fa-IR" b="0" i="0" dirty="0">
                <a:solidFill>
                  <a:srgbClr val="27251E"/>
                </a:solidFill>
                <a:effectLst/>
                <a:latin typeface="pplxSerif"/>
              </a:rPr>
              <a:t> دارند و نه فقط یک سال.</a:t>
            </a:r>
          </a:p>
          <a:p>
            <a:pPr algn="r" rtl="1">
              <a:buFont typeface="Arial" panose="020B0604020202020204" pitchFamily="34" charset="0"/>
              <a:buChar char="•"/>
            </a:pPr>
            <a:r>
              <a:rPr lang="fa-IR" b="0" i="0" dirty="0">
                <a:solidFill>
                  <a:srgbClr val="27251E"/>
                </a:solidFill>
                <a:effectLst/>
                <a:latin typeface="pplxSerif"/>
              </a:rPr>
              <a:t>ثانیاً، سرمایه‌گذاران و بانک‌ها می‌خواهند ببینند که </a:t>
            </a:r>
            <a:r>
              <a:rPr lang="fa-IR" b="1" i="0" dirty="0">
                <a:solidFill>
                  <a:srgbClr val="27251E"/>
                </a:solidFill>
                <a:effectLst/>
                <a:latin typeface="pplxSerif"/>
              </a:rPr>
              <a:t>شرکت در طول مدت چگونه رشد خواهد کرد</a:t>
            </a:r>
            <a:r>
              <a:rPr lang="fa-IR" b="0" i="0" dirty="0">
                <a:solidFill>
                  <a:srgbClr val="27251E"/>
                </a:solidFill>
                <a:effectLst/>
                <a:latin typeface="pplxSerif"/>
              </a:rPr>
              <a:t> و چه زمانی سود خواهد داشت.</a:t>
            </a:r>
          </a:p>
          <a:p>
            <a:pPr algn="r" rtl="1">
              <a:buFont typeface="Arial" panose="020B0604020202020204" pitchFamily="34" charset="0"/>
              <a:buChar char="•"/>
            </a:pPr>
            <a:r>
              <a:rPr lang="fa-IR" b="0" i="0" dirty="0">
                <a:solidFill>
                  <a:srgbClr val="27251E"/>
                </a:solidFill>
                <a:effectLst/>
                <a:latin typeface="pplxSerif"/>
              </a:rPr>
              <a:t>ثالثاً، این کار </a:t>
            </a:r>
            <a:r>
              <a:rPr lang="fa-IR" b="1" i="0" dirty="0">
                <a:solidFill>
                  <a:srgbClr val="27251E"/>
                </a:solidFill>
                <a:effectLst/>
                <a:latin typeface="pplxSerif"/>
              </a:rPr>
              <a:t>ریسک‌های ناپایداری را کاهش می‌دهد</a:t>
            </a:r>
            <a:r>
              <a:rPr lang="fa-IR" b="0" i="0" dirty="0">
                <a:solidFill>
                  <a:srgbClr val="27251E"/>
                </a:solidFill>
                <a:effectLst/>
                <a:latin typeface="pplxSerif"/>
              </a:rPr>
              <a:t> و نشان می‌دهد مدیران استراتژی را </a:t>
            </a:r>
            <a:r>
              <a:rPr lang="fa-IR" b="1" i="0" dirty="0">
                <a:solidFill>
                  <a:srgbClr val="27251E"/>
                </a:solidFill>
                <a:effectLst/>
                <a:latin typeface="pplxSerif"/>
              </a:rPr>
              <a:t>عمیقاً مطالعه کرده‌اند</a:t>
            </a:r>
            <a:r>
              <a:rPr lang="fa-IR" b="0" i="0" dirty="0">
                <a:solidFill>
                  <a:srgbClr val="27251E"/>
                </a:solidFill>
                <a:effectLst/>
                <a:latin typeface="pplxSerif"/>
              </a:rPr>
              <a:t>.</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مقایسه سناریوها</a:t>
            </a:r>
          </a:p>
          <a:p>
            <a:pPr algn="r" rtl="1"/>
            <a:r>
              <a:rPr lang="fa-IR" b="0" i="0" dirty="0">
                <a:solidFill>
                  <a:srgbClr val="27251E"/>
                </a:solidFill>
                <a:effectLst/>
                <a:latin typeface="pplxSerif"/>
              </a:rPr>
              <a:t>این صورت‌ها به سازمان کمک می‌کنند تا </a:t>
            </a:r>
            <a:r>
              <a:rPr lang="fa-IR" b="1" i="0" dirty="0">
                <a:solidFill>
                  <a:srgbClr val="27251E"/>
                </a:solidFill>
                <a:effectLst/>
                <a:latin typeface="pplxSerif"/>
              </a:rPr>
              <a:t>سناریوهای مختلف را با هم مقایسه کرده و اثر آن‌ها را بر نسبت‌های مالی بسنجد</a:t>
            </a:r>
            <a:r>
              <a:rPr lang="fa-IR" b="0" i="0" dirty="0">
                <a:solidFill>
                  <a:srgbClr val="27251E"/>
                </a:solidFill>
                <a:effectLst/>
                <a:latin typeface="pplxSerif"/>
              </a:rPr>
              <a:t>. مثلاً:</a:t>
            </a:r>
          </a:p>
          <a:p>
            <a:pPr algn="r" rtl="1">
              <a:buFont typeface="Arial" panose="020B0604020202020204" pitchFamily="34" charset="0"/>
              <a:buChar char="•"/>
            </a:pPr>
            <a:r>
              <a:rPr lang="fa-IR" b="0" i="0" dirty="0">
                <a:solidFill>
                  <a:srgbClr val="27251E"/>
                </a:solidFill>
                <a:effectLst/>
                <a:latin typeface="pplxSerif"/>
              </a:rPr>
              <a:t>آیا استراتژی </a:t>
            </a:r>
            <a:r>
              <a:rPr lang="en-US" b="0" i="0" dirty="0">
                <a:solidFill>
                  <a:srgbClr val="27251E"/>
                </a:solidFill>
                <a:effectLst/>
                <a:latin typeface="pplxSerif"/>
              </a:rPr>
              <a:t>A </a:t>
            </a:r>
            <a:r>
              <a:rPr lang="fa-IR" b="0" i="0" dirty="0">
                <a:solidFill>
                  <a:srgbClr val="27251E"/>
                </a:solidFill>
                <a:effectLst/>
                <a:latin typeface="pplxSerif"/>
              </a:rPr>
              <a:t>بهتر است یا استراتژی </a:t>
            </a:r>
            <a:r>
              <a:rPr lang="en-US" b="0" i="0" dirty="0">
                <a:solidFill>
                  <a:srgbClr val="27251E"/>
                </a:solidFill>
                <a:effectLst/>
                <a:latin typeface="pplxSerif"/>
              </a:rPr>
              <a:t>B؟</a:t>
            </a:r>
          </a:p>
          <a:p>
            <a:pPr algn="r" rtl="1">
              <a:buFont typeface="Arial" panose="020B0604020202020204" pitchFamily="34" charset="0"/>
              <a:buChar char="•"/>
            </a:pPr>
            <a:r>
              <a:rPr lang="fa-IR" b="0" i="0" dirty="0">
                <a:solidFill>
                  <a:srgbClr val="27251E"/>
                </a:solidFill>
                <a:effectLst/>
                <a:latin typeface="pplxSerif"/>
              </a:rPr>
              <a:t>کدام یک ریسک کمتری دارد؟</a:t>
            </a:r>
          </a:p>
          <a:p>
            <a:pPr algn="r" rtl="1">
              <a:buFont typeface="Arial" panose="020B0604020202020204" pitchFamily="34" charset="0"/>
              <a:buChar char="•"/>
            </a:pPr>
            <a:r>
              <a:rPr lang="fa-IR" b="0" i="0" dirty="0">
                <a:solidFill>
                  <a:srgbClr val="27251E"/>
                </a:solidFill>
                <a:effectLst/>
                <a:latin typeface="pplxSerif"/>
              </a:rPr>
              <a:t>کدام یک </a:t>
            </a:r>
            <a:r>
              <a:rPr lang="en-US" b="0" i="0" dirty="0">
                <a:solidFill>
                  <a:srgbClr val="27251E"/>
                </a:solidFill>
                <a:effectLst/>
                <a:latin typeface="pplxSerif"/>
              </a:rPr>
              <a:t>ROI</a:t>
            </a:r>
            <a:r>
              <a:rPr lang="fa-IR" b="0" i="0" dirty="0">
                <a:solidFill>
                  <a:srgbClr val="27251E"/>
                </a:solidFill>
                <a:effectLst/>
                <a:latin typeface="pplxSerif"/>
              </a:rPr>
              <a:t> (بازده سرمایه‌گذاری) بیشتری می‌دهد؟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مقایسه با تاریخچه و صنعت</a:t>
            </a:r>
          </a:p>
          <a:p>
            <a:pPr algn="r" rtl="1"/>
            <a:r>
              <a:rPr lang="fa-IR" b="0" i="0" dirty="0">
                <a:solidFill>
                  <a:srgbClr val="27251E"/>
                </a:solidFill>
                <a:effectLst/>
                <a:latin typeface="pplxSerif"/>
              </a:rPr>
              <a:t>همچنین، با </a:t>
            </a:r>
            <a:r>
              <a:rPr lang="fa-IR" b="1" i="0" dirty="0">
                <a:solidFill>
                  <a:srgbClr val="27251E"/>
                </a:solidFill>
                <a:effectLst/>
                <a:latin typeface="pplxSerif"/>
              </a:rPr>
              <a:t>مقایسه این نسبت‌های پیش‌بینی‌شده با سال‌های گذشته</a:t>
            </a:r>
            <a:r>
              <a:rPr lang="fa-IR" b="0" i="0" dirty="0">
                <a:solidFill>
                  <a:srgbClr val="27251E"/>
                </a:solidFill>
                <a:effectLst/>
                <a:latin typeface="pplxSerif"/>
              </a:rPr>
              <a:t> (تاریخچه شرکت) </a:t>
            </a:r>
            <a:r>
              <a:rPr lang="fa-IR" b="1" i="0" dirty="0">
                <a:solidFill>
                  <a:srgbClr val="27251E"/>
                </a:solidFill>
                <a:effectLst/>
                <a:latin typeface="pplxSerif"/>
              </a:rPr>
              <a:t>یا میانگین صنعت</a:t>
            </a:r>
            <a:r>
              <a:rPr lang="fa-IR" b="0" i="0" dirty="0">
                <a:solidFill>
                  <a:srgbClr val="27251E"/>
                </a:solidFill>
                <a:effectLst/>
                <a:latin typeface="pplxSerif"/>
              </a:rPr>
              <a:t> (رقبا و شرکت‌های مشابه)، مدیران می‌توانند </a:t>
            </a:r>
            <a:r>
              <a:rPr lang="fa-IR" b="1" i="0" dirty="0">
                <a:solidFill>
                  <a:srgbClr val="27251E"/>
                </a:solidFill>
                <a:effectLst/>
                <a:latin typeface="pplxSerif"/>
              </a:rPr>
              <a:t>بینش بسیار بهتری</a:t>
            </a:r>
            <a:r>
              <a:rPr lang="fa-IR" b="0" i="0" dirty="0">
                <a:solidFill>
                  <a:srgbClr val="27251E"/>
                </a:solidFill>
                <a:effectLst/>
                <a:latin typeface="pplxSerif"/>
              </a:rPr>
              <a:t> درباره مناسب‌ترین شیوه اجرای استراتژی به دست آورند. مثلاً:</a:t>
            </a:r>
          </a:p>
          <a:p>
            <a:pPr algn="r" rtl="1">
              <a:buFont typeface="Arial" panose="020B0604020202020204" pitchFamily="34" charset="0"/>
              <a:buChar char="•"/>
            </a:pPr>
            <a:r>
              <a:rPr lang="fa-IR" b="0" i="0" dirty="0">
                <a:solidFill>
                  <a:srgbClr val="27251E"/>
                </a:solidFill>
                <a:effectLst/>
                <a:latin typeface="pplxSerif"/>
              </a:rPr>
              <a:t>آیا نسبت بدهی پیش‌بینی‌شده بیشتر از حالت عادی صنعت است؟</a:t>
            </a:r>
          </a:p>
          <a:p>
            <a:pPr algn="r" rtl="1">
              <a:buFont typeface="Arial" panose="020B0604020202020204" pitchFamily="34" charset="0"/>
              <a:buChar char="•"/>
            </a:pPr>
            <a:r>
              <a:rPr lang="fa-IR" b="0" i="0" dirty="0">
                <a:solidFill>
                  <a:srgbClr val="27251E"/>
                </a:solidFill>
                <a:effectLst/>
                <a:latin typeface="pplxSerif"/>
              </a:rPr>
              <a:t>آیا حاشیه سود</a:t>
            </a:r>
            <a:r>
              <a:rPr lang="en-US" b="0" i="0" dirty="0">
                <a:solidFill>
                  <a:srgbClr val="27251E"/>
                </a:solidFill>
                <a:effectLst/>
                <a:latin typeface="pplxSerif"/>
              </a:rPr>
              <a:t>Profit Margin) </a:t>
            </a:r>
            <a:r>
              <a:rPr lang="fa-IR" b="0" i="0" dirty="0">
                <a:solidFill>
                  <a:srgbClr val="27251E"/>
                </a:solidFill>
                <a:effectLst/>
                <a:latin typeface="pplxSerif"/>
              </a:rPr>
              <a:t>) منطقی است؟</a:t>
            </a:r>
          </a:p>
          <a:p>
            <a:pPr algn="r" rtl="1">
              <a:buFont typeface="Arial" panose="020B0604020202020204" pitchFamily="34" charset="0"/>
              <a:buChar char="•"/>
            </a:pPr>
            <a:r>
              <a:rPr lang="fa-IR" b="0" i="0" dirty="0">
                <a:solidFill>
                  <a:srgbClr val="27251E"/>
                </a:solidFill>
                <a:effectLst/>
                <a:latin typeface="pplxSerif"/>
              </a:rPr>
              <a:t>آیا نسبت سودآوری نسبت به سال‌های قبل بهتر خواهد شد؟</a:t>
            </a:r>
          </a:p>
          <a:p>
            <a:pPr algn="r" rtl="1"/>
            <a:r>
              <a:rPr lang="fa-IR" b="0" i="0" dirty="0">
                <a:solidFill>
                  <a:srgbClr val="27251E"/>
                </a:solidFill>
                <a:effectLst/>
                <a:latin typeface="pplxSerif"/>
              </a:rPr>
              <a:t>نتیجه‌گیری</a:t>
            </a:r>
          </a:p>
          <a:p>
            <a:pPr algn="r" rtl="1"/>
            <a:r>
              <a:rPr lang="fa-IR" b="1" i="0" dirty="0">
                <a:solidFill>
                  <a:srgbClr val="27251E"/>
                </a:solidFill>
                <a:effectLst/>
                <a:latin typeface="pplxSerif"/>
              </a:rPr>
              <a:t>صورت‌های مالی پیش‌بینی‌شده فقط یک کار حسابداری نیستند</a:t>
            </a:r>
            <a:r>
              <a:rPr lang="fa-IR" b="0" i="0" dirty="0">
                <a:solidFill>
                  <a:srgbClr val="27251E"/>
                </a:solidFill>
                <a:effectLst/>
                <a:latin typeface="pplxSerif"/>
              </a:rPr>
              <a:t>؛ بلکه </a:t>
            </a:r>
            <a:r>
              <a:rPr lang="fa-IR" b="1" i="0" dirty="0">
                <a:solidFill>
                  <a:srgbClr val="27251E"/>
                </a:solidFill>
                <a:effectLst/>
                <a:latin typeface="pplxSerif"/>
              </a:rPr>
              <a:t>ابزاری استراتژیک برای تصمیم‌گیری کیفی و ریسک‌سنجی</a:t>
            </a:r>
            <a:r>
              <a:rPr lang="fa-IR" b="0" i="0" dirty="0">
                <a:solidFill>
                  <a:srgbClr val="27251E"/>
                </a:solidFill>
                <a:effectLst/>
                <a:latin typeface="pplxSerif"/>
              </a:rPr>
              <a:t> هستند. وقتی مدیریت می‌بیند که استراتژی پیشنهادی </a:t>
            </a:r>
            <a:r>
              <a:rPr lang="fa-IR" b="1" i="0" dirty="0">
                <a:solidFill>
                  <a:srgbClr val="27251E"/>
                </a:solidFill>
                <a:effectLst/>
                <a:latin typeface="pplxSerif"/>
              </a:rPr>
              <a:t>از نظر مالی منطقی و پایدار نیست</a:t>
            </a:r>
            <a:r>
              <a:rPr lang="fa-IR" b="0" i="0" dirty="0">
                <a:solidFill>
                  <a:srgbClr val="27251E"/>
                </a:solidFill>
                <a:effectLst/>
                <a:latin typeface="pplxSerif"/>
              </a:rPr>
              <a:t>، می‌تواند در زمان صحیح </a:t>
            </a:r>
            <a:r>
              <a:rPr lang="fa-IR" b="1" i="0" dirty="0">
                <a:solidFill>
                  <a:srgbClr val="27251E"/>
                </a:solidFill>
                <a:effectLst/>
                <a:latin typeface="pplxSerif"/>
              </a:rPr>
              <a:t>بازنگری کند و تعدیلات انجام دهد</a:t>
            </a:r>
            <a:r>
              <a:rPr lang="fa-IR" b="0" i="0" dirty="0">
                <a:solidFill>
                  <a:srgbClr val="27251E"/>
                </a:solidFill>
                <a:effectLst/>
                <a:latin typeface="pplxSerif"/>
              </a:rPr>
              <a:t>. این همان تفاوت بین </a:t>
            </a:r>
            <a:r>
              <a:rPr lang="fa-IR" b="1" i="0" dirty="0">
                <a:solidFill>
                  <a:srgbClr val="27251E"/>
                </a:solidFill>
                <a:effectLst/>
                <a:latin typeface="pplxSerif"/>
              </a:rPr>
              <a:t>استراتژی‌های موفق و ناموفق</a:t>
            </a:r>
            <a:r>
              <a:rPr lang="fa-IR" b="0" i="0" dirty="0">
                <a:solidFill>
                  <a:srgbClr val="27251E"/>
                </a:solidFill>
                <a:effectLst/>
                <a:latin typeface="pplxSerif"/>
              </a:rPr>
              <a:t> است.</a:t>
            </a:r>
          </a:p>
          <a:p>
            <a:pPr algn="r" rtl="1"/>
            <a:br>
              <a:rPr lang="fa-IR" dirty="0"/>
            </a:br>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13</a:t>
            </a:fld>
            <a:endParaRPr lang="en-US"/>
          </a:p>
        </p:txBody>
      </p:sp>
    </p:spTree>
    <p:extLst>
      <p:ext uri="{BB962C8B-B14F-4D97-AF65-F5344CB8AC3E}">
        <p14:creationId xmlns:p14="http://schemas.microsoft.com/office/powerpoint/2010/main" val="3553370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در اجرای استراتژی، بودجه مالی نقش </a:t>
            </a:r>
            <a:r>
              <a:rPr lang="fa-IR" b="1" i="0" dirty="0">
                <a:solidFill>
                  <a:srgbClr val="27251E"/>
                </a:solidFill>
                <a:effectLst/>
                <a:latin typeface="pplxSerif"/>
              </a:rPr>
              <a:t>اساسی و عملی</a:t>
            </a:r>
            <a:r>
              <a:rPr lang="fa-IR" b="0" i="0" dirty="0">
                <a:solidFill>
                  <a:srgbClr val="27251E"/>
                </a:solidFill>
                <a:effectLst/>
                <a:latin typeface="pplxSerif"/>
              </a:rPr>
              <a:t> دارد. این صرفاً یک سند حسابداری نیست، بلکه </a:t>
            </a:r>
            <a:r>
              <a:rPr lang="fa-IR" b="1" i="0" dirty="0">
                <a:solidFill>
                  <a:srgbClr val="27251E"/>
                </a:solidFill>
                <a:effectLst/>
                <a:latin typeface="pplxSerif"/>
              </a:rPr>
              <a:t>ابزاری برای مشخص کردن دقیق کارهایی است که باید انجام شود تا استراتژی‌ها موفقیت‌آمیز اجرا شوند</a:t>
            </a:r>
            <a:r>
              <a:rPr lang="fa-IR" b="0" i="0" dirty="0">
                <a:solidFill>
                  <a:srgbClr val="27251E"/>
                </a:solidFill>
                <a:effectLst/>
                <a:latin typeface="pplxSerif"/>
              </a:rPr>
              <a:t>.</a:t>
            </a:r>
          </a:p>
          <a:p>
            <a:pPr algn="r" rtl="1"/>
            <a:r>
              <a:rPr lang="fa-IR" b="0" i="0" dirty="0">
                <a:solidFill>
                  <a:srgbClr val="27251E"/>
                </a:solidFill>
                <a:effectLst/>
                <a:latin typeface="pplxSerif"/>
              </a:rPr>
              <a:t>منطق بودجه‌بندی مالی</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وقتی یک شرکت </a:t>
            </a:r>
            <a:r>
              <a:rPr lang="fa-IR" b="1" i="0" dirty="0">
                <a:solidFill>
                  <a:srgbClr val="27251E"/>
                </a:solidFill>
                <a:effectLst/>
                <a:latin typeface="pplxSerif"/>
              </a:rPr>
              <a:t>استراتژی جدید</a:t>
            </a:r>
            <a:r>
              <a:rPr lang="fa-IR" b="0" i="0" dirty="0">
                <a:solidFill>
                  <a:srgbClr val="27251E"/>
                </a:solidFill>
                <a:effectLst/>
                <a:latin typeface="pplxSerif"/>
              </a:rPr>
              <a:t> تصویب می‌کند (مثل توسعه بازار جدید، راه‌اندازی محصول جدید یا افزایش سهم بازار)، این استراتژی‌ها </a:t>
            </a:r>
            <a:r>
              <a:rPr lang="fa-IR" b="1" i="0" dirty="0">
                <a:solidFill>
                  <a:srgbClr val="27251E"/>
                </a:solidFill>
                <a:effectLst/>
                <a:latin typeface="pplxSerif"/>
              </a:rPr>
              <a:t>هزینه مستلزم</a:t>
            </a:r>
            <a:r>
              <a:rPr lang="fa-IR" b="0" i="0" dirty="0">
                <a:solidFill>
                  <a:srgbClr val="27251E"/>
                </a:solidFill>
                <a:effectLst/>
                <a:latin typeface="pplxSerif"/>
              </a:rPr>
              <a:t> دارند. بودجه مالی </a:t>
            </a:r>
            <a:r>
              <a:rPr lang="fa-IR" b="1" i="0" dirty="0">
                <a:solidFill>
                  <a:srgbClr val="27251E"/>
                </a:solidFill>
                <a:effectLst/>
                <a:latin typeface="pplxSerif"/>
              </a:rPr>
              <a:t>دقیقاً مشخص می‌کند</a:t>
            </a:r>
            <a:r>
              <a:rPr lang="fa-IR" b="0" i="0" dirty="0">
                <a:solidFill>
                  <a:srgbClr val="27251E"/>
                </a:solidFill>
                <a:effectLst/>
                <a:latin typeface="pplxSerif"/>
              </a:rPr>
              <a:t>:</a:t>
            </a:r>
          </a:p>
          <a:p>
            <a:pPr algn="r" rtl="1">
              <a:buFont typeface="Arial" panose="020B0604020202020204" pitchFamily="34" charset="0"/>
              <a:buChar char="•"/>
            </a:pPr>
            <a:r>
              <a:rPr lang="fa-IR" b="0" i="0" dirty="0">
                <a:solidFill>
                  <a:srgbClr val="27251E"/>
                </a:solidFill>
                <a:effectLst/>
                <a:latin typeface="pplxSerif"/>
              </a:rPr>
              <a:t>چند ریال برای تبلیغات و بازاریابی؟</a:t>
            </a:r>
          </a:p>
          <a:p>
            <a:pPr algn="r" rtl="1">
              <a:buFont typeface="Arial" panose="020B0604020202020204" pitchFamily="34" charset="0"/>
              <a:buChar char="•"/>
            </a:pPr>
            <a:r>
              <a:rPr lang="fa-IR" b="0" i="0" dirty="0">
                <a:solidFill>
                  <a:srgbClr val="27251E"/>
                </a:solidFill>
                <a:effectLst/>
                <a:latin typeface="pplxSerif"/>
              </a:rPr>
              <a:t>چند ریال برای استخدام و آموزش کارکنان؟</a:t>
            </a:r>
          </a:p>
          <a:p>
            <a:pPr algn="r" rtl="1">
              <a:buFont typeface="Arial" panose="020B0604020202020204" pitchFamily="34" charset="0"/>
              <a:buChar char="•"/>
            </a:pPr>
            <a:r>
              <a:rPr lang="fa-IR" b="0" i="0" dirty="0">
                <a:solidFill>
                  <a:srgbClr val="27251E"/>
                </a:solidFill>
                <a:effectLst/>
                <a:latin typeface="pplxSerif"/>
              </a:rPr>
              <a:t>چند ریال برای خریدار دارایی‌های جدید (ماشین‌آلات، ساختمان، تجهیزات)؟</a:t>
            </a:r>
          </a:p>
          <a:p>
            <a:pPr algn="r" rtl="1">
              <a:buFont typeface="Arial" panose="020B0604020202020204" pitchFamily="34" charset="0"/>
              <a:buChar char="•"/>
            </a:pPr>
            <a:r>
              <a:rPr lang="fa-IR" b="0" i="0" dirty="0">
                <a:solidFill>
                  <a:srgbClr val="27251E"/>
                </a:solidFill>
                <a:effectLst/>
                <a:latin typeface="pplxSerif"/>
              </a:rPr>
              <a:t>چند ریال برای تحقیق و توسعه؟</a:t>
            </a:r>
          </a:p>
          <a:p>
            <a:pPr algn="r" rtl="1">
              <a:buFont typeface="Arial" panose="020B0604020202020204" pitchFamily="34" charset="0"/>
              <a:buChar char="•"/>
            </a:pPr>
            <a:endParaRPr lang="fa-IR" b="0" i="0" dirty="0">
              <a:solidFill>
                <a:srgbClr val="27251E"/>
              </a:solidFill>
              <a:effectLst/>
              <a:latin typeface="pplxSerif"/>
            </a:endParaRPr>
          </a:p>
          <a:p>
            <a:pPr algn="r" rtl="1"/>
            <a:r>
              <a:rPr lang="fa-IR" b="1" i="0" dirty="0">
                <a:solidFill>
                  <a:srgbClr val="27251E"/>
                </a:solidFill>
                <a:effectLst/>
                <a:latin typeface="pplxSerif"/>
              </a:rPr>
              <a:t>هدف اینست:</a:t>
            </a:r>
            <a:r>
              <a:rPr lang="fa-IR" b="0" i="0" dirty="0">
                <a:solidFill>
                  <a:srgbClr val="27251E"/>
                </a:solidFill>
                <a:effectLst/>
                <a:latin typeface="pplxSerif"/>
              </a:rPr>
              <a:t> تا مطمئن شویم منابع موجود شرکت </a:t>
            </a:r>
            <a:r>
              <a:rPr lang="fa-IR" b="1" i="0" dirty="0">
                <a:solidFill>
                  <a:srgbClr val="27251E"/>
                </a:solidFill>
                <a:effectLst/>
                <a:latin typeface="pplxSerif"/>
              </a:rPr>
              <a:t>در جهت اهداف استراتژی</a:t>
            </a:r>
            <a:r>
              <a:rPr lang="fa-IR" b="0" i="0" dirty="0">
                <a:solidFill>
                  <a:srgbClr val="27251E"/>
                </a:solidFill>
                <a:effectLst/>
                <a:latin typeface="pplxSerif"/>
              </a:rPr>
              <a:t> صرف می‌شوند، نه برای کارهای فرعی یا بی‌ارتباط.</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انواع بودجه‌های مالی</a:t>
            </a:r>
          </a:p>
          <a:p>
            <a:pPr algn="r" rtl="1"/>
            <a:r>
              <a:rPr lang="fa-IR" b="0" i="0" dirty="0">
                <a:solidFill>
                  <a:srgbClr val="27251E"/>
                </a:solidFill>
                <a:effectLst/>
                <a:latin typeface="pplxSerif"/>
              </a:rPr>
              <a:t>شرکت‌ها </a:t>
            </a:r>
            <a:r>
              <a:rPr lang="fa-IR" b="1" i="0" dirty="0">
                <a:solidFill>
                  <a:srgbClr val="27251E"/>
                </a:solidFill>
                <a:effectLst/>
                <a:latin typeface="pplxSerif"/>
              </a:rPr>
              <a:t>انواع مختلفی از بودجه</a:t>
            </a:r>
            <a:r>
              <a:rPr lang="fa-IR" b="0" i="0" dirty="0">
                <a:solidFill>
                  <a:srgbClr val="27251E"/>
                </a:solidFill>
                <a:effectLst/>
                <a:latin typeface="pplxSerif"/>
              </a:rPr>
              <a:t> تهیه می‌کنند:</a:t>
            </a:r>
          </a:p>
          <a:p>
            <a:pPr algn="r" rtl="1">
              <a:buFont typeface="Arial" panose="020B0604020202020204" pitchFamily="34" charset="0"/>
              <a:buChar char="•"/>
            </a:pPr>
            <a:r>
              <a:rPr lang="fa-IR" b="1" i="0" dirty="0">
                <a:solidFill>
                  <a:srgbClr val="27251E"/>
                </a:solidFill>
                <a:effectLst/>
                <a:latin typeface="pplxSerif"/>
              </a:rPr>
              <a:t>بودجه نقدی (</a:t>
            </a:r>
            <a:r>
              <a:rPr lang="en-US" b="1" i="0" dirty="0">
                <a:solidFill>
                  <a:srgbClr val="27251E"/>
                </a:solidFill>
                <a:effectLst/>
                <a:latin typeface="pplxSerif"/>
              </a:rPr>
              <a:t>Cash Budget)</a:t>
            </a:r>
            <a:r>
              <a:rPr lang="en-US" b="0" i="0" dirty="0">
                <a:solidFill>
                  <a:srgbClr val="27251E"/>
                </a:solidFill>
                <a:effectLst/>
                <a:latin typeface="pplxSerif"/>
              </a:rPr>
              <a:t>: </a:t>
            </a:r>
            <a:r>
              <a:rPr lang="fa-IR" b="0" i="0" dirty="0">
                <a:solidFill>
                  <a:srgbClr val="27251E"/>
                </a:solidFill>
                <a:effectLst/>
                <a:latin typeface="pplxSerif"/>
              </a:rPr>
              <a:t>دقیقاً مشخص می‌کند که پول کی وارد خزانه می‌شود و کی خارج می‌شود.</a:t>
            </a:r>
          </a:p>
          <a:p>
            <a:pPr algn="r" rtl="1">
              <a:buFont typeface="Arial" panose="020B0604020202020204" pitchFamily="34" charset="0"/>
              <a:buChar char="•"/>
            </a:pPr>
            <a:r>
              <a:rPr lang="fa-IR" b="1" i="0" dirty="0">
                <a:solidFill>
                  <a:srgbClr val="27251E"/>
                </a:solidFill>
                <a:effectLst/>
                <a:latin typeface="pplxSerif"/>
              </a:rPr>
              <a:t>بودجه عملیاتی (</a:t>
            </a:r>
            <a:r>
              <a:rPr lang="en-US" b="1" i="0" dirty="0">
                <a:solidFill>
                  <a:srgbClr val="27251E"/>
                </a:solidFill>
                <a:effectLst/>
                <a:latin typeface="pplxSerif"/>
              </a:rPr>
              <a:t>Operating Budget)</a:t>
            </a:r>
            <a:r>
              <a:rPr lang="en-US" b="0" i="0" dirty="0">
                <a:solidFill>
                  <a:srgbClr val="27251E"/>
                </a:solidFill>
                <a:effectLst/>
                <a:latin typeface="pplxSerif"/>
              </a:rPr>
              <a:t>: </a:t>
            </a:r>
            <a:r>
              <a:rPr lang="fa-IR" b="0" i="0" dirty="0">
                <a:solidFill>
                  <a:srgbClr val="27251E"/>
                </a:solidFill>
                <a:effectLst/>
                <a:latin typeface="pplxSerif"/>
              </a:rPr>
              <a:t>برای هزینه‌های روزمره (حقوق‌ها، اجاره، برق).</a:t>
            </a:r>
          </a:p>
          <a:p>
            <a:pPr algn="r" rtl="1">
              <a:buFont typeface="Arial" panose="020B0604020202020204" pitchFamily="34" charset="0"/>
              <a:buChar char="•"/>
            </a:pPr>
            <a:r>
              <a:rPr lang="fa-IR" b="1" i="0" dirty="0">
                <a:solidFill>
                  <a:srgbClr val="27251E"/>
                </a:solidFill>
                <a:effectLst/>
                <a:latin typeface="pplxSerif"/>
              </a:rPr>
              <a:t>بودجه فروش (</a:t>
            </a:r>
            <a:r>
              <a:rPr lang="en-US" b="1" i="0" dirty="0">
                <a:solidFill>
                  <a:srgbClr val="27251E"/>
                </a:solidFill>
                <a:effectLst/>
                <a:latin typeface="pplxSerif"/>
              </a:rPr>
              <a:t>Sales Budget)</a:t>
            </a:r>
            <a:r>
              <a:rPr lang="en-US" b="0" i="0" dirty="0">
                <a:solidFill>
                  <a:srgbClr val="27251E"/>
                </a:solidFill>
                <a:effectLst/>
                <a:latin typeface="pplxSerif"/>
              </a:rPr>
              <a:t>: </a:t>
            </a:r>
            <a:r>
              <a:rPr lang="fa-IR" b="0" i="0" dirty="0">
                <a:solidFill>
                  <a:srgbClr val="27251E"/>
                </a:solidFill>
                <a:effectLst/>
                <a:latin typeface="pplxSerif"/>
              </a:rPr>
              <a:t>چند ریال درآمد از فروش تصریح شده؟</a:t>
            </a:r>
          </a:p>
          <a:p>
            <a:pPr algn="r" rtl="1">
              <a:buFont typeface="Arial" panose="020B0604020202020204" pitchFamily="34" charset="0"/>
              <a:buChar char="•"/>
            </a:pPr>
            <a:r>
              <a:rPr lang="fa-IR" b="1" i="0" dirty="0">
                <a:solidFill>
                  <a:srgbClr val="27251E"/>
                </a:solidFill>
                <a:effectLst/>
                <a:latin typeface="pplxSerif"/>
              </a:rPr>
              <a:t>بودجه سرمایه (</a:t>
            </a:r>
            <a:r>
              <a:rPr lang="en-US" b="1" i="0" dirty="0">
                <a:solidFill>
                  <a:srgbClr val="27251E"/>
                </a:solidFill>
                <a:effectLst/>
                <a:latin typeface="pplxSerif"/>
              </a:rPr>
              <a:t>Capital Budget)</a:t>
            </a:r>
            <a:r>
              <a:rPr lang="en-US" b="0" i="0" dirty="0">
                <a:solidFill>
                  <a:srgbClr val="27251E"/>
                </a:solidFill>
                <a:effectLst/>
                <a:latin typeface="pplxSerif"/>
              </a:rPr>
              <a:t>: </a:t>
            </a:r>
            <a:r>
              <a:rPr lang="fa-IR" b="0" i="0" dirty="0">
                <a:solidFill>
                  <a:srgbClr val="27251E"/>
                </a:solidFill>
                <a:effectLst/>
                <a:latin typeface="pplxSerif"/>
              </a:rPr>
              <a:t>برای خریدار دارایی‌های بلندمدت (ساختمان، تجهیزات)</a:t>
            </a:r>
          </a:p>
          <a:p>
            <a:pPr algn="r" rtl="1">
              <a:buFont typeface="Arial" panose="020B0604020202020204" pitchFamily="34" charset="0"/>
              <a:buChar char="•"/>
            </a:pPr>
            <a:r>
              <a:rPr lang="fa-IR" b="1" i="0" dirty="0">
                <a:solidFill>
                  <a:srgbClr val="27251E"/>
                </a:solidFill>
                <a:effectLst/>
                <a:latin typeface="pplxSerif"/>
              </a:rPr>
              <a:t>بودجه متغیر (</a:t>
            </a:r>
            <a:r>
              <a:rPr lang="en-US" b="1" i="0" dirty="0">
                <a:solidFill>
                  <a:srgbClr val="27251E"/>
                </a:solidFill>
                <a:effectLst/>
                <a:latin typeface="pplxSerif"/>
              </a:rPr>
              <a:t>Variable Budget)</a:t>
            </a:r>
            <a:r>
              <a:rPr lang="en-US" b="0" i="0" dirty="0">
                <a:solidFill>
                  <a:srgbClr val="27251E"/>
                </a:solidFill>
                <a:effectLst/>
                <a:latin typeface="pplxSerif"/>
              </a:rPr>
              <a:t>: </a:t>
            </a:r>
            <a:r>
              <a:rPr lang="fa-IR" b="0" i="0" dirty="0">
                <a:solidFill>
                  <a:srgbClr val="27251E"/>
                </a:solidFill>
                <a:effectLst/>
                <a:latin typeface="pplxSerif"/>
              </a:rPr>
              <a:t>که بر حسب حجم فروش تغییر می‌کند.</a:t>
            </a:r>
          </a:p>
          <a:p>
            <a:pPr algn="r" rtl="1">
              <a:buFont typeface="Arial" panose="020B0604020202020204" pitchFamily="34" charset="0"/>
              <a:buChar char="•"/>
            </a:pPr>
            <a:r>
              <a:rPr lang="fa-IR" b="1" i="0" dirty="0">
                <a:solidFill>
                  <a:srgbClr val="27251E"/>
                </a:solidFill>
                <a:effectLst/>
                <a:latin typeface="pplxSerif"/>
              </a:rPr>
              <a:t>بودجه ثابت (</a:t>
            </a:r>
            <a:r>
              <a:rPr lang="en-US" b="1" i="0" dirty="0">
                <a:solidFill>
                  <a:srgbClr val="27251E"/>
                </a:solidFill>
                <a:effectLst/>
                <a:latin typeface="pplxSerif"/>
              </a:rPr>
              <a:t>Fixed Budget)</a:t>
            </a:r>
            <a:r>
              <a:rPr lang="en-US" b="0" i="0" dirty="0">
                <a:solidFill>
                  <a:srgbClr val="27251E"/>
                </a:solidFill>
                <a:effectLst/>
                <a:latin typeface="pplxSerif"/>
              </a:rPr>
              <a:t>: </a:t>
            </a:r>
            <a:r>
              <a:rPr lang="fa-IR" b="0" i="0" dirty="0">
                <a:solidFill>
                  <a:srgbClr val="27251E"/>
                </a:solidFill>
                <a:effectLst/>
                <a:latin typeface="pplxSerif"/>
              </a:rPr>
              <a:t>که صرف نظر از فروش، یکساخت است.</a:t>
            </a:r>
          </a:p>
          <a:p>
            <a:pPr algn="r" rtl="1"/>
            <a:r>
              <a:rPr lang="fa-IR" b="0" i="0" dirty="0">
                <a:solidFill>
                  <a:srgbClr val="27251E"/>
                </a:solidFill>
                <a:effectLst/>
                <a:latin typeface="pplxSerif"/>
              </a:rPr>
              <a:t>هر نوع بودجه </a:t>
            </a:r>
            <a:r>
              <a:rPr lang="fa-IR" b="1" i="0" dirty="0">
                <a:solidFill>
                  <a:srgbClr val="27251E"/>
                </a:solidFill>
                <a:effectLst/>
                <a:latin typeface="pplxSerif"/>
              </a:rPr>
              <a:t>برای شرایط مختلف شرکت</a:t>
            </a:r>
            <a:r>
              <a:rPr lang="fa-IR" b="0" i="0" dirty="0">
                <a:solidFill>
                  <a:srgbClr val="27251E"/>
                </a:solidFill>
                <a:effectLst/>
                <a:latin typeface="pplxSerif"/>
              </a:rPr>
              <a:t> طراحی شده است.</a:t>
            </a:r>
          </a:p>
          <a:p>
            <a:pPr algn="r" rtl="1"/>
            <a:r>
              <a:rPr lang="fa-IR" b="0" i="0" dirty="0">
                <a:solidFill>
                  <a:srgbClr val="27251E"/>
                </a:solidFill>
                <a:effectLst/>
                <a:latin typeface="pplxSerif"/>
              </a:rPr>
              <a:t>رابطه بودجه با استراتژی</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مثال عملی:</a:t>
            </a:r>
            <a:r>
              <a:rPr lang="fa-IR" b="0" i="0" dirty="0">
                <a:solidFill>
                  <a:srgbClr val="27251E"/>
                </a:solidFill>
                <a:effectLst/>
                <a:latin typeface="pplxSerif"/>
              </a:rPr>
              <a:t> فرض کنید شرکتی تصمیم گرفته </a:t>
            </a:r>
            <a:r>
              <a:rPr lang="fa-IR" b="1" i="0" dirty="0">
                <a:solidFill>
                  <a:srgbClr val="27251E"/>
                </a:solidFill>
                <a:effectLst/>
                <a:latin typeface="pplxSerif"/>
              </a:rPr>
              <a:t>بازار بین‌المللی را وارد کند</a:t>
            </a:r>
            <a:r>
              <a:rPr lang="fa-IR" b="0" i="0" dirty="0">
                <a:solidFill>
                  <a:srgbClr val="27251E"/>
                </a:solidFill>
                <a:effectLst/>
                <a:latin typeface="pplxSerif"/>
              </a:rPr>
              <a:t>. این استراتژی نیاز دارد:</a:t>
            </a:r>
          </a:p>
          <a:p>
            <a:pPr algn="r" rtl="1">
              <a:buFont typeface="Arial" panose="020B0604020202020204" pitchFamily="34" charset="0"/>
              <a:buChar char="•"/>
            </a:pPr>
            <a:r>
              <a:rPr lang="fa-IR" b="0" i="0" dirty="0">
                <a:solidFill>
                  <a:srgbClr val="27251E"/>
                </a:solidFill>
                <a:effectLst/>
                <a:latin typeface="pplxSerif"/>
              </a:rPr>
              <a:t>۵۰ میلیون ریال برای تحقیق بازار و ثبت شرکت خارجی</a:t>
            </a:r>
          </a:p>
          <a:p>
            <a:pPr algn="r" rtl="1">
              <a:buFont typeface="Arial" panose="020B0604020202020204" pitchFamily="34" charset="0"/>
              <a:buChar char="•"/>
            </a:pPr>
            <a:r>
              <a:rPr lang="fa-IR" b="0" i="0" dirty="0">
                <a:solidFill>
                  <a:srgbClr val="27251E"/>
                </a:solidFill>
                <a:effectLst/>
                <a:latin typeface="pplxSerif"/>
              </a:rPr>
              <a:t>۱۰۰ میلیون ریال برای بازاریابی و تبلیغات</a:t>
            </a:r>
          </a:p>
          <a:p>
            <a:pPr algn="r" rtl="1">
              <a:buFont typeface="Arial" panose="020B0604020202020204" pitchFamily="34" charset="0"/>
              <a:buChar char="•"/>
            </a:pPr>
            <a:r>
              <a:rPr lang="fa-IR" b="0" i="0" dirty="0">
                <a:solidFill>
                  <a:srgbClr val="27251E"/>
                </a:solidFill>
                <a:effectLst/>
                <a:latin typeface="pplxSerif"/>
              </a:rPr>
              <a:t>۲۰۰ میلیون ریال برای ساختمان و تجهیزات</a:t>
            </a:r>
          </a:p>
          <a:p>
            <a:pPr algn="r" rtl="1">
              <a:buFont typeface="Arial" panose="020B0604020202020204" pitchFamily="34" charset="0"/>
              <a:buChar char="•"/>
            </a:pPr>
            <a:r>
              <a:rPr lang="fa-IR" b="0" i="0" dirty="0">
                <a:solidFill>
                  <a:srgbClr val="27251E"/>
                </a:solidFill>
                <a:effectLst/>
                <a:latin typeface="pplxSerif"/>
              </a:rPr>
              <a:t>۱۰۰ میلیون ریال برای استخدام و آموزش تیم محلی</a:t>
            </a:r>
          </a:p>
          <a:p>
            <a:pPr algn="r" rtl="1"/>
            <a:r>
              <a:rPr lang="fa-IR" b="1" i="0" dirty="0">
                <a:solidFill>
                  <a:srgbClr val="27251E"/>
                </a:solidFill>
                <a:effectLst/>
                <a:latin typeface="pplxSerif"/>
              </a:rPr>
              <a:t>کل:</a:t>
            </a:r>
            <a:r>
              <a:rPr lang="fa-IR" b="0" i="0" dirty="0">
                <a:solidFill>
                  <a:srgbClr val="27251E"/>
                </a:solidFill>
                <a:effectLst/>
                <a:latin typeface="pplxSerif"/>
              </a:rPr>
              <a:t> ۴۵۰ میلیون ریال</a:t>
            </a:r>
          </a:p>
          <a:p>
            <a:pPr algn="r" rtl="1"/>
            <a:r>
              <a:rPr lang="fa-IR" b="0" i="0" dirty="0">
                <a:solidFill>
                  <a:srgbClr val="27251E"/>
                </a:solidFill>
                <a:effectLst/>
                <a:latin typeface="pplxSerif"/>
              </a:rPr>
              <a:t>اگر شرکت فقط ۳۰۰ میلیون ریال منابع دارد، بودجه‌بندی مالی مدیران را وادار می‌کند که </a:t>
            </a:r>
            <a:r>
              <a:rPr lang="fa-IR" b="1" i="0" dirty="0">
                <a:solidFill>
                  <a:srgbClr val="27251E"/>
                </a:solidFill>
                <a:effectLst/>
                <a:latin typeface="pplxSerif"/>
              </a:rPr>
              <a:t>تصمیم بگیرند کدام بخش‌ها کاهش یابد</a:t>
            </a:r>
            <a:r>
              <a:rPr lang="fa-IR" b="0" i="0" dirty="0">
                <a:solidFill>
                  <a:srgbClr val="27251E"/>
                </a:solidFill>
                <a:effectLst/>
                <a:latin typeface="pplxSerif"/>
              </a:rPr>
              <a:t> یا </a:t>
            </a:r>
            <a:r>
              <a:rPr lang="fa-IR" b="1" i="0" dirty="0">
                <a:solidFill>
                  <a:srgbClr val="27251E"/>
                </a:solidFill>
                <a:effectLst/>
                <a:latin typeface="pplxSerif"/>
              </a:rPr>
              <a:t>سرمایه اضافی را از کجا بیاورند</a:t>
            </a:r>
            <a:r>
              <a:rPr lang="fa-IR" b="0" i="0" dirty="0">
                <a:solidFill>
                  <a:srgbClr val="27251E"/>
                </a:solidFill>
                <a:effectLst/>
                <a:latin typeface="pplxSerif"/>
              </a:rPr>
              <a:t>.</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بودجه در شرایط مالی دشوار</a:t>
            </a:r>
          </a:p>
          <a:p>
            <a:pPr algn="r" rtl="1"/>
            <a:r>
              <a:rPr lang="fa-IR" b="0" i="0" dirty="0">
                <a:solidFill>
                  <a:srgbClr val="27251E"/>
                </a:solidFill>
                <a:effectLst/>
                <a:latin typeface="pplxSerif"/>
              </a:rPr>
              <a:t>وقتی شرکت </a:t>
            </a:r>
            <a:r>
              <a:rPr lang="fa-IR" b="1" i="0" dirty="0">
                <a:solidFill>
                  <a:srgbClr val="27251E"/>
                </a:solidFill>
                <a:effectLst/>
                <a:latin typeface="pplxSerif"/>
              </a:rPr>
              <a:t>مشکلات مالی</a:t>
            </a:r>
            <a:r>
              <a:rPr lang="fa-IR" b="0" i="0" dirty="0">
                <a:solidFill>
                  <a:srgbClr val="27251E"/>
                </a:solidFill>
                <a:effectLst/>
                <a:latin typeface="pplxSerif"/>
              </a:rPr>
              <a:t> داشته باشد، بودجه‌بندی هنوز هم </a:t>
            </a:r>
            <a:r>
              <a:rPr lang="fa-IR" b="1" i="0" dirty="0">
                <a:solidFill>
                  <a:srgbClr val="27251E"/>
                </a:solidFill>
                <a:effectLst/>
                <a:latin typeface="pplxSerif"/>
              </a:rPr>
              <a:t>کارآیی زیادی</a:t>
            </a:r>
            <a:r>
              <a:rPr lang="fa-IR" b="0" i="0" dirty="0">
                <a:solidFill>
                  <a:srgbClr val="27251E"/>
                </a:solidFill>
                <a:effectLst/>
                <a:latin typeface="pplxSerif"/>
              </a:rPr>
              <a:t> دارد. چون مدیران می‌توانند </a:t>
            </a:r>
            <a:r>
              <a:rPr lang="fa-IR" b="1" i="0" dirty="0">
                <a:solidFill>
                  <a:srgbClr val="27251E"/>
                </a:solidFill>
                <a:effectLst/>
                <a:latin typeface="pplxSerif"/>
              </a:rPr>
              <a:t>موارد اساسی را از ثانویات جدا کنند</a:t>
            </a:r>
            <a:r>
              <a:rPr lang="fa-IR" b="0" i="0" dirty="0">
                <a:solidFill>
                  <a:srgbClr val="27251E"/>
                </a:solidFill>
                <a:effectLst/>
                <a:latin typeface="pplxSerif"/>
              </a:rPr>
              <a:t> و اطمینان حاصل کنند که پول </a:t>
            </a:r>
            <a:r>
              <a:rPr lang="fa-IR" b="1" i="0" dirty="0">
                <a:solidFill>
                  <a:srgbClr val="27251E"/>
                </a:solidFill>
                <a:effectLst/>
                <a:latin typeface="pplxSerif"/>
              </a:rPr>
              <a:t>به استراتژی‌های کلیدی</a:t>
            </a:r>
            <a:r>
              <a:rPr lang="fa-IR" b="0" i="0" dirty="0">
                <a:solidFill>
                  <a:srgbClr val="27251E"/>
                </a:solidFill>
                <a:effectLst/>
                <a:latin typeface="pplxSerif"/>
              </a:rPr>
              <a:t> تخصیص می‌یابد.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نتیجه‌گیری</a:t>
            </a:r>
          </a:p>
          <a:p>
            <a:pPr algn="r" rtl="1"/>
            <a:r>
              <a:rPr lang="fa-IR" b="1" i="0" dirty="0">
                <a:solidFill>
                  <a:srgbClr val="27251E"/>
                </a:solidFill>
                <a:effectLst/>
                <a:latin typeface="pplxSerif"/>
              </a:rPr>
              <a:t>بودجه مالی نه‌تنها یک کار پشتیبانی است،</a:t>
            </a:r>
            <a:r>
              <a:rPr lang="fa-IR" b="0" i="0" dirty="0">
                <a:solidFill>
                  <a:srgbClr val="27251E"/>
                </a:solidFill>
                <a:effectLst/>
                <a:latin typeface="pplxSerif"/>
              </a:rPr>
              <a:t> بلکه </a:t>
            </a:r>
            <a:r>
              <a:rPr lang="fa-IR" b="1" i="0" dirty="0">
                <a:solidFill>
                  <a:srgbClr val="27251E"/>
                </a:solidFill>
                <a:effectLst/>
                <a:latin typeface="pplxSerif"/>
              </a:rPr>
              <a:t>یک ابزار کنترل و کارشناسی</a:t>
            </a:r>
            <a:r>
              <a:rPr lang="fa-IR" b="0" i="0" dirty="0">
                <a:solidFill>
                  <a:srgbClr val="27251E"/>
                </a:solidFill>
                <a:effectLst/>
                <a:latin typeface="pplxSerif"/>
              </a:rPr>
              <a:t> است که:</a:t>
            </a:r>
          </a:p>
          <a:p>
            <a:pPr algn="r" rtl="1">
              <a:buFont typeface="Arial" panose="020B0604020202020204" pitchFamily="34" charset="0"/>
              <a:buChar char="•"/>
            </a:pPr>
            <a:r>
              <a:rPr lang="fa-IR" b="0" i="0" dirty="0">
                <a:solidFill>
                  <a:srgbClr val="27251E"/>
                </a:solidFill>
                <a:effectLst/>
                <a:latin typeface="pplxSerif"/>
              </a:rPr>
              <a:t>مدیران را </a:t>
            </a:r>
            <a:r>
              <a:rPr lang="fa-IR" b="1" i="0" dirty="0">
                <a:solidFill>
                  <a:srgbClr val="27251E"/>
                </a:solidFill>
                <a:effectLst/>
                <a:latin typeface="pplxSerif"/>
              </a:rPr>
              <a:t>وادار می‌کند به طور دقیق برنامه‌ریزی کنند</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تضمین می‌کند که </a:t>
            </a:r>
            <a:r>
              <a:rPr lang="fa-IR" b="1" i="0" dirty="0">
                <a:solidFill>
                  <a:srgbClr val="27251E"/>
                </a:solidFill>
                <a:effectLst/>
                <a:latin typeface="pplxSerif"/>
              </a:rPr>
              <a:t>پول به جای درست می‌رود</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در هنگام بحران، </a:t>
            </a:r>
            <a:r>
              <a:rPr lang="fa-IR" b="1" i="0" dirty="0">
                <a:solidFill>
                  <a:srgbClr val="27251E"/>
                </a:solidFill>
                <a:effectLst/>
                <a:latin typeface="pplxSerif"/>
              </a:rPr>
              <a:t>کمک می‌کند به تصمیم‌گیری بهتر</a:t>
            </a:r>
          </a:p>
          <a:p>
            <a:pPr algn="r" rtl="1">
              <a:buFont typeface="Arial" panose="020B0604020202020204" pitchFamily="34" charset="0"/>
              <a:buChar char="•"/>
            </a:pPr>
            <a:endParaRPr lang="fa-IR" b="1" i="0" dirty="0">
              <a:solidFill>
                <a:srgbClr val="27251E"/>
              </a:solidFill>
              <a:effectLst/>
              <a:latin typeface="pplxSerif"/>
            </a:endParaRPr>
          </a:p>
          <a:p>
            <a:pPr algn="r" rtl="1">
              <a:buFont typeface="Arial" panose="020B0604020202020204" pitchFamily="34" charset="0"/>
              <a:buChar char="•"/>
            </a:pPr>
            <a:r>
              <a:rPr lang="fa-IR" b="1" i="0" dirty="0">
                <a:solidFill>
                  <a:srgbClr val="27251E"/>
                </a:solidFill>
                <a:effectLst/>
                <a:latin typeface="pplxSerif"/>
              </a:rPr>
              <a:t>درواقع می توان گفت بودجه مالی انعکاسی از استراتژی شرکت است.</a:t>
            </a:r>
            <a:r>
              <a:rPr lang="fa-IR" b="0" i="0" dirty="0">
                <a:solidFill>
                  <a:srgbClr val="27251E"/>
                </a:solidFill>
                <a:effectLst/>
                <a:latin typeface="pplxSerif"/>
              </a:rPr>
              <a:t> وقتی بودجه را نگاه کنیم، دقیقاً می‌توانیم ببینیم شرکت </a:t>
            </a:r>
            <a:r>
              <a:rPr lang="fa-IR" b="1" i="0" dirty="0">
                <a:solidFill>
                  <a:srgbClr val="27251E"/>
                </a:solidFill>
                <a:effectLst/>
                <a:latin typeface="pplxSerif"/>
              </a:rPr>
              <a:t>واقعاً روی چه چیزهایی</a:t>
            </a:r>
            <a:r>
              <a:rPr lang="fa-IR" b="0" i="0" dirty="0">
                <a:solidFill>
                  <a:srgbClr val="27251E"/>
                </a:solidFill>
                <a:effectLst/>
                <a:latin typeface="pplxSerif"/>
              </a:rPr>
              <a:t> تمرکز دارد.</a:t>
            </a:r>
            <a:br>
              <a:rPr lang="fa-IR" dirty="0"/>
            </a:br>
            <a:endParaRPr lang="fa-IR" b="0" i="0" dirty="0">
              <a:solidFill>
                <a:srgbClr val="27251E"/>
              </a:solidFill>
              <a:effectLst/>
              <a:latin typeface="pplxSerif"/>
            </a:endParaRPr>
          </a:p>
          <a:p>
            <a:pPr algn="r" rtl="1"/>
            <a:br>
              <a:rPr lang="fa-IR" dirty="0"/>
            </a:br>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14</a:t>
            </a:fld>
            <a:endParaRPr lang="en-US"/>
          </a:p>
        </p:txBody>
      </p:sp>
    </p:spTree>
    <p:extLst>
      <p:ext uri="{BB962C8B-B14F-4D97-AF65-F5344CB8AC3E}">
        <p14:creationId xmlns:p14="http://schemas.microsoft.com/office/powerpoint/2010/main" val="531999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i="0" dirty="0">
                <a:solidFill>
                  <a:srgbClr val="27251E"/>
                </a:solidFill>
                <a:effectLst/>
                <a:latin typeface="pplxSerif"/>
              </a:rPr>
              <a:t>تعیین ارزش شرکت</a:t>
            </a:r>
            <a:r>
              <a:rPr lang="fa-IR" b="0" i="0" dirty="0">
                <a:solidFill>
                  <a:srgbClr val="27251E"/>
                </a:solidFill>
                <a:effectLst/>
                <a:latin typeface="pplxSerif"/>
              </a:rPr>
              <a:t> یکی از موضوعات مهم در اجرای استراتژی است، زیرا سازمان برای تصمیم‌هایی مانند خرید، فروش، ادغام، واگذاری بخشی از فعالیت‌ها یا گسترش کسب‌وکار باید بداند واقعاً چه ارزشی دارد. کتاب توضیح می‌دهد که در بسیاری از استراتژی‌های یکپارچگی، تمرکز و تنوع، شرکت‌ها ناچارند درباره خرید یا فروش یک واحد یا حتی کل سازمان تصمیم بگیرند و در همه این موارد، برآورد ارزش مالی یا ارزش نقدی شرکت یک ضرورت اساسی است.</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در این فرایند، مدیران تنها به دارایی‌های ثبت‌شده در ترازنامه توجه نمی‌کنند، بلکه عواملی مانند سودآوری، توان ایجاد منافع آینده، جریان نقدی، شرایط بازار و حتی موقعیت رقابتی شرکت را نیز در نظر می‌گیرند. به بیان دیگر، ارزش شرکت فقط حاصل جمع چند عدد حسابداری نیست، بلکه تصویری کلی از توان واقعی شرکت برای خلق ارزش در زمان حال و آینده است.</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نویسنده همچنین تأکید می‌کند که ارزش‌گذاری شرکت یک فرایند کاملاً مکانیکی و قطعی نیست. هرچند این کار بر داده‌ها و واقعیت‌های مالی استوار است، اما عقل سلیم، تجربه مدیریتی و قضاوت تحلیلی نیز در آن نقش مهمی دارند، زیرا برخی عوامل مهم مثل وفاداری مشتریان، سابقه رشد شرکت، کیفیت کارکنان، سرقفلی، دعاوی حقوقی یا حتی یک قرارداد مطلوب بلندمدت را نمی‌توان به‌راحتی و با دقت کامل در صورت‌های مالی اندازه‌گیری کرد.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به همین دلیل، نویسنده روش‌های تعیین ارزش شرکت را در سه مبنای اصلی خلاصه می‌کند: </a:t>
            </a:r>
            <a:r>
              <a:rPr lang="fa-IR" b="1" i="0" dirty="0">
                <a:solidFill>
                  <a:srgbClr val="27251E"/>
                </a:solidFill>
                <a:effectLst/>
                <a:latin typeface="pplxSerif"/>
              </a:rPr>
              <a:t>آنچه شرکت دارد، آنچه شرکت به دست می‌آورد و آنچه بازار برای شرکت ارزش قائل است</a:t>
            </a:r>
            <a:r>
              <a:rPr lang="fa-IR" b="0" i="0" dirty="0">
                <a:solidFill>
                  <a:srgbClr val="27251E"/>
                </a:solidFill>
                <a:effectLst/>
                <a:latin typeface="pplxSerif"/>
              </a:rPr>
              <a:t>. </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در مبنای اول، توجه بر دارایی‌ها و حقوق صاحبان سهام است و پس از محاسبه ارزش ویژه، برخی اقلام نامشهود مانند سرقفلی یا اقلامی که کمتر یا بیشتر از واقع ارزش‌گذاری شده‌اند نیز در نظر گرفته می‌شوند.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در مبنای دوم، ارزش شرکت بر پایه سودآوری و منافعی سنجیده می‌شود که مالکان در آینده از شرکت دریافت خواهند کرد. کتاب در این بخش اشاره می‌کند که یک قاعده ساده می‌تواند این باشد که ارزش شرکت حدود پنج برابر سود سالانه آن برآورد شود، هرچند برای واقع‌بینانه‌تر شدن این تحلیل بهتر است میانگین سود چند سال گذشته، مثلاً پنج سال، مبنا قرار گیرد.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در مبنای سوم، بازار به عنوان مرجع ارزش‌گذاری مطرح می‌شود؛ یعنی ارزش شرکت از طریق مقایسه با شرکت‌های مشابه، نسبت قیمت به سود، یا ارزش بازار سهام آن برآورد می‌شود. این نگاه نشان می‌دهد که گاهی ارزش واقعی یک کسب‌وکار نه فقط در اسناد مالی داخلی، بلکه در قیمتی که بازار حاضر است برای آن بپردازد، آشکار می‌شود.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نکته مهمی که باید بر آن تأکید کرد این است که ممکن است روش‌های مختلف ارزش‌گذاری به نتایج متفاوتی برسند. بنابراین، تعیین ارزش شرکت یک عدد ثابت و قطعی نیست، بلکه یک برآورد تحلیلی است که باید با توجه به هدف تصمیم‌گیری، شرایط شرکت و نوع استراتژی انتخاب شود.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بطور کلی می توان گفت </a:t>
            </a:r>
            <a:r>
              <a:rPr lang="fa-IR" b="1" i="0" dirty="0">
                <a:solidFill>
                  <a:srgbClr val="27251E"/>
                </a:solidFill>
                <a:effectLst/>
                <a:latin typeface="pplxSerif"/>
              </a:rPr>
              <a:t>ارزش‌گذاری شرکت یعنی شناخت دقیق توان مالی و اقتصادی سازمان برای تصمیم‌گیری‌های بزرگ استراتژیک؛ تصمیمی که هم به اعداد نیاز دارد و هم به تحلیل و قضاوت مدیریتی.</a:t>
            </a:r>
            <a:endParaRPr lang="fa-IR" b="0" i="0" dirty="0">
              <a:solidFill>
                <a:srgbClr val="27251E"/>
              </a:solidFill>
              <a:effectLst/>
              <a:latin typeface="pplxSerif"/>
            </a:endParaRP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15</a:t>
            </a:fld>
            <a:endParaRPr lang="en-US"/>
          </a:p>
        </p:txBody>
      </p:sp>
    </p:spTree>
    <p:extLst>
      <p:ext uri="{BB962C8B-B14F-4D97-AF65-F5344CB8AC3E}">
        <p14:creationId xmlns:p14="http://schemas.microsoft.com/office/powerpoint/2010/main" val="2686553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a:p>
          <a:p>
            <a:pPr algn="r" rtl="1"/>
            <a:r>
              <a:rPr lang="fa-IR" b="0" i="0" dirty="0">
                <a:solidFill>
                  <a:srgbClr val="27251E"/>
                </a:solidFill>
                <a:effectLst/>
                <a:latin typeface="pplxSerif"/>
              </a:rPr>
              <a:t>تحقیق و توسعه یکی از مسائل کلیدی در اجرای استراتژی است. کارکنان این واحد مسئول عرضه محصولات جدید و بهبود محصولات موجود می‌باشند.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مسئولیت‌های اصلی شامل انتقال فناوری پیشرفته، تعدیل فرایندها با مواد خام محلی، سازگاری با بازارهای محلی و تغییر محصولات برای سلیقه‌های خاص است. یکی از مدیران مایکروسافت تأکید می‌کند که «انتقال فناوری و جامه عمل پوشاندن به نظریه‌های جدید کاری بسیار چالشگر است».</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مثال عملی:</a:t>
            </a:r>
            <a:r>
              <a:rPr lang="fa-IR" b="0" i="0" dirty="0">
                <a:solidFill>
                  <a:srgbClr val="27251E"/>
                </a:solidFill>
                <a:effectLst/>
                <a:latin typeface="pplxSerif"/>
              </a:rPr>
              <a:t> در سال‌های آخر دهه ۱۹۹۰، شرکت‌های بزرگی مثل مک‌دونالد و جنرال موتورز محصولات خود را برای نواحی مختلف ایالات متحده تغییر دادند. شرکت کمپبل نوع خاصی از سوپ برای منطقه جنوب غربی تولید می‌کند و برگرکینگ صبحانه‌های ویژه‌ای برای نیومکزیکو ارائه می‌دهد.</a:t>
            </a:r>
          </a:p>
          <a:p>
            <a:pPr algn="r" rtl="1"/>
            <a:endParaRPr lang="fa-IR" b="0" i="0" dirty="0">
              <a:solidFill>
                <a:srgbClr val="27251E"/>
              </a:solidFill>
              <a:effectLst/>
              <a:latin typeface="pplxSerif"/>
            </a:endParaRP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در سال ۱۹۹۷، شرکت‌های آمریکایی حدود ۱۹۲ میلیارد دلار برای تحقیق و توسعه خرج کردند. بسیاری از شرکت‌ها بسیار بیش از میانگین صنعت سرمایه‌گذاری می‌کنند. ده شرکت بزرگ آمریکایی بیشترین هزینه‌ها را داشتند:</a:t>
            </a:r>
          </a:p>
          <a:p>
            <a:pPr algn="r" rtl="1"/>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جنرال موتورز: ۸۹۰۰ میلیون دلار (۵/۶٪ فروش)</a:t>
            </a:r>
          </a:p>
          <a:p>
            <a:pPr algn="r" rtl="1">
              <a:buFont typeface="Arial" panose="020B0604020202020204" pitchFamily="34" charset="0"/>
              <a:buChar char="•"/>
            </a:pPr>
            <a:r>
              <a:rPr lang="fa-IR" b="0" i="0" dirty="0">
                <a:solidFill>
                  <a:srgbClr val="27251E"/>
                </a:solidFill>
                <a:effectLst/>
                <a:latin typeface="pplxSerif"/>
              </a:rPr>
              <a:t>فورد: ۶۸۲۱ میلیون دلار (۴/۶٪ فروش)</a:t>
            </a:r>
          </a:p>
          <a:p>
            <a:pPr algn="r" rtl="1">
              <a:buFont typeface="Arial" panose="020B0604020202020204" pitchFamily="34" charset="0"/>
              <a:buChar char="•"/>
            </a:pPr>
            <a:r>
              <a:rPr lang="fa-IR" b="0" i="0" dirty="0">
                <a:solidFill>
                  <a:srgbClr val="27251E"/>
                </a:solidFill>
                <a:effectLst/>
                <a:latin typeface="pplxSerif"/>
              </a:rPr>
              <a:t>آی‌بی‌ام: ۳۹۳۴ میلیون دلار (۵/۲٪ فروش)</a:t>
            </a:r>
          </a:p>
          <a:p>
            <a:pPr algn="r" rtl="1"/>
            <a:r>
              <a:rPr lang="fa-IR" b="0" i="0" dirty="0">
                <a:solidFill>
                  <a:srgbClr val="27251E"/>
                </a:solidFill>
                <a:effectLst/>
                <a:latin typeface="pplxSerif"/>
              </a:rPr>
              <a:t>اگر شرکت‌های آمریکایی موضع خود را در رقابت جهانی حفظ کنند، حمایت قوی از تحقیق و توسعه یکی از تعهدات بزرگ ایالات متحده است.</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نمونه شرکت مایکروسافت</a:t>
            </a:r>
          </a:p>
          <a:p>
            <a:pPr algn="r" rtl="1"/>
            <a:r>
              <a:rPr lang="fa-IR" b="0" i="0" dirty="0">
                <a:solidFill>
                  <a:srgbClr val="27251E"/>
                </a:solidFill>
                <a:effectLst/>
                <a:latin typeface="pplxSerif"/>
              </a:rPr>
              <a:t>مایکروسافت در سال ۱۹۹۷ هزینه تحقیق و توسعه را ۳۰۰ درصد افزایش داد و آن را صرف تولید رایانه‌های شخصی جدید کرد. این افزایش غیرمعمول نشان می‌دهد که شرکت‌های پیشرو برای باقی‌ماندن در رقابت شدید، ناگزیر به سرمایه‌گذاری‌های بسیار بزرگ هستند. این مثال نشان‌دهنده اهمیت فوق‌العاده تحقیق و توسعه در استراتژی‌های موفق کسب‌وکاری است.</a:t>
            </a:r>
          </a:p>
          <a:p>
            <a:pPr algn="r" rtl="1"/>
            <a:endParaRPr lang="fa-IR" dirty="0"/>
          </a:p>
          <a:p>
            <a:pPr algn="r" rtl="1"/>
            <a:r>
              <a:rPr lang="fa-IR" b="0" i="0" dirty="0">
                <a:solidFill>
                  <a:srgbClr val="27251E"/>
                </a:solidFill>
                <a:effectLst/>
                <a:latin typeface="pplxSerif"/>
              </a:rPr>
              <a:t>تحقیق و توسعه تنها یک عملکرد فنی نیست، بلکه یک استراتژی کسب‌وکاری است. شرکت‌ها برای موفقیت در بازار رقابتی جهانی، ناگزیر به سرمایه‌گذاری بالا و اثر بخش در تحقیق و توسعه هستند. موفق‌ترین سازمان‌ها درصدد هستند فرصت‌های خارجی را با نقاط قوت داخلی هم‌آمیز کنند و آنها را با هدف‌های بلندمدت مرتبط سازند.</a:t>
            </a:r>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16</a:t>
            </a:fld>
            <a:endParaRPr lang="en-US"/>
          </a:p>
        </p:txBody>
      </p:sp>
    </p:spTree>
    <p:extLst>
      <p:ext uri="{BB962C8B-B14F-4D97-AF65-F5344CB8AC3E}">
        <p14:creationId xmlns:p14="http://schemas.microsoft.com/office/powerpoint/2010/main" val="44374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استراتژی اول: استراتژی پیشروی (</a:t>
            </a:r>
            <a:r>
              <a:rPr lang="en-US" b="0" i="0" dirty="0">
                <a:solidFill>
                  <a:srgbClr val="27251E"/>
                </a:solidFill>
                <a:effectLst/>
                <a:latin typeface="pplxSerif"/>
              </a:rPr>
              <a:t>First Mover)</a:t>
            </a:r>
          </a:p>
          <a:p>
            <a:pPr algn="r" rtl="1"/>
            <a:r>
              <a:rPr lang="fa-IR" b="1" i="0" dirty="0">
                <a:solidFill>
                  <a:srgbClr val="27251E"/>
                </a:solidFill>
                <a:effectLst/>
                <a:latin typeface="pplxSerif"/>
              </a:rPr>
              <a:t>تعریف:</a:t>
            </a:r>
            <a:br>
              <a:rPr lang="fa-IR" b="0" i="0" dirty="0">
                <a:solidFill>
                  <a:srgbClr val="27251E"/>
                </a:solidFill>
                <a:effectLst/>
                <a:latin typeface="pplxSerif"/>
              </a:rPr>
            </a:br>
            <a:r>
              <a:rPr lang="fa-IR" b="0" i="0" dirty="0">
                <a:solidFill>
                  <a:srgbClr val="27251E"/>
                </a:solidFill>
                <a:effectLst/>
                <a:latin typeface="pplxSerif"/>
              </a:rPr>
              <a:t>شرکت نخستین سازمانی باشد که محصولات با فناوری جدید به بازار عرضه کند.</a:t>
            </a:r>
          </a:p>
          <a:p>
            <a:pPr algn="r" rtl="1"/>
            <a:r>
              <a:rPr lang="fa-IR" b="1" i="0" dirty="0">
                <a:solidFill>
                  <a:srgbClr val="27251E"/>
                </a:solidFill>
                <a:effectLst/>
                <a:latin typeface="pplxSerif"/>
              </a:rPr>
              <a:t>مزایا:</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کسب اولویت زمانی و شهرت بازار</a:t>
            </a:r>
          </a:p>
          <a:p>
            <a:pPr algn="r" rtl="1">
              <a:buFont typeface="Arial" panose="020B0604020202020204" pitchFamily="34" charset="0"/>
              <a:buChar char="•"/>
            </a:pPr>
            <a:r>
              <a:rPr lang="fa-IR" b="0" i="0" dirty="0">
                <a:solidFill>
                  <a:srgbClr val="27251E"/>
                </a:solidFill>
                <a:effectLst/>
                <a:latin typeface="pplxSerif"/>
              </a:rPr>
              <a:t>توانایی تعریف استاندارد صنعت</a:t>
            </a:r>
          </a:p>
          <a:p>
            <a:pPr algn="r" rtl="1">
              <a:buFont typeface="Arial" panose="020B0604020202020204" pitchFamily="34" charset="0"/>
              <a:buChar char="•"/>
            </a:pPr>
            <a:r>
              <a:rPr lang="fa-IR" b="0" i="0" dirty="0">
                <a:solidFill>
                  <a:srgbClr val="27251E"/>
                </a:solidFill>
                <a:effectLst/>
                <a:latin typeface="pplxSerif"/>
              </a:rPr>
              <a:t>سهم بازار بالقوه بالا و درآمدهای قابل توجهی</a:t>
            </a:r>
          </a:p>
          <a:p>
            <a:pPr algn="r" rtl="1"/>
            <a:r>
              <a:rPr lang="fa-IR" b="1" i="0" dirty="0">
                <a:solidFill>
                  <a:srgbClr val="27251E"/>
                </a:solidFill>
                <a:effectLst/>
                <a:latin typeface="pplxSerif"/>
              </a:rPr>
              <a:t>معایب و خطرات:</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سرمایه‌گذاری تحقیق و توسعه بسیار بالا</a:t>
            </a:r>
          </a:p>
          <a:p>
            <a:pPr algn="r" rtl="1">
              <a:buFont typeface="Arial" panose="020B0604020202020204" pitchFamily="34" charset="0"/>
              <a:buChar char="•"/>
            </a:pPr>
            <a:r>
              <a:rPr lang="fa-IR" b="0" i="0" dirty="0">
                <a:solidFill>
                  <a:srgbClr val="27251E"/>
                </a:solidFill>
                <a:effectLst/>
                <a:latin typeface="pplxSerif"/>
              </a:rPr>
              <a:t>ریسک بالا: بازار ممکن است محصول را قبول نکند</a:t>
            </a:r>
          </a:p>
          <a:p>
            <a:pPr algn="r" rtl="1">
              <a:buFont typeface="Arial" panose="020B0604020202020204" pitchFamily="34" charset="0"/>
              <a:buChar char="•"/>
            </a:pPr>
            <a:r>
              <a:rPr lang="fa-IR" b="0" i="0" dirty="0">
                <a:solidFill>
                  <a:srgbClr val="27251E"/>
                </a:solidFill>
                <a:effectLst/>
                <a:latin typeface="pplxSerif"/>
              </a:rPr>
              <a:t>شرکت‌های رقیب می‌توانند بازار اثبات‌شده را مشاهده کنند و سریع‌تر از شرکت پیشرو واردعمل شوند و محصولات بهتر ارائه دهند</a:t>
            </a:r>
          </a:p>
          <a:p>
            <a:pPr algn="r" rtl="1"/>
            <a:r>
              <a:rPr lang="fa-IR" b="1" i="0" dirty="0">
                <a:solidFill>
                  <a:srgbClr val="27251E"/>
                </a:solidFill>
                <a:effectLst/>
                <a:latin typeface="pplxSerif"/>
              </a:rPr>
              <a:t>مثال:</a:t>
            </a:r>
            <a:br>
              <a:rPr lang="fa-IR" b="0" i="0" dirty="0">
                <a:solidFill>
                  <a:srgbClr val="27251E"/>
                </a:solidFill>
                <a:effectLst/>
                <a:latin typeface="pplxSerif"/>
              </a:rPr>
            </a:br>
            <a:r>
              <a:rPr lang="fa-IR" b="0" i="0" dirty="0">
                <a:solidFill>
                  <a:srgbClr val="27251E"/>
                </a:solidFill>
                <a:effectLst/>
                <a:latin typeface="pplxSerif"/>
              </a:rPr>
              <a:t>سهام، پولاروید و جنرال الکتریک در اجرای این استراتژی موفق بوده‌اند.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استراتژی دوم: استراتژی تقلید خلاقانه (</a:t>
            </a:r>
            <a:r>
              <a:rPr lang="en-US" b="0" i="0" dirty="0">
                <a:solidFill>
                  <a:srgbClr val="27251E"/>
                </a:solidFill>
                <a:effectLst/>
                <a:latin typeface="pplxSerif"/>
              </a:rPr>
              <a:t>Innovative Follower)</a:t>
            </a:r>
          </a:p>
          <a:p>
            <a:pPr algn="r" rtl="1"/>
            <a:r>
              <a:rPr lang="fa-IR" b="1" i="0" dirty="0">
                <a:solidFill>
                  <a:srgbClr val="27251E"/>
                </a:solidFill>
                <a:effectLst/>
                <a:latin typeface="pplxSerif"/>
              </a:rPr>
              <a:t>تعریف:</a:t>
            </a:r>
            <a:br>
              <a:rPr lang="fa-IR" b="0" i="0" dirty="0">
                <a:solidFill>
                  <a:srgbClr val="27251E"/>
                </a:solidFill>
                <a:effectLst/>
                <a:latin typeface="pplxSerif"/>
              </a:rPr>
            </a:br>
            <a:r>
              <a:rPr lang="fa-IR" b="0" i="0" dirty="0">
                <a:solidFill>
                  <a:srgbClr val="27251E"/>
                </a:solidFill>
                <a:effectLst/>
                <a:latin typeface="pplxSerif"/>
              </a:rPr>
              <a:t>شرکت منتظر می‌ماند تا شرکت پیشرو محصول را عرضه کند و بازار را اثبات کند، سپس محصولات مشابهی تولید می‌کند.</a:t>
            </a:r>
          </a:p>
          <a:p>
            <a:pPr algn="r" rtl="1"/>
            <a:r>
              <a:rPr lang="fa-IR" b="1" i="0" dirty="0">
                <a:solidFill>
                  <a:srgbClr val="27251E"/>
                </a:solidFill>
                <a:effectLst/>
                <a:latin typeface="pplxSerif"/>
              </a:rPr>
              <a:t>مزایا:</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کاهش ریسک: بازار قبلاً اثبات‌شده است</a:t>
            </a:r>
          </a:p>
          <a:p>
            <a:pPr algn="r" rtl="1">
              <a:buFont typeface="Arial" panose="020B0604020202020204" pitchFamily="34" charset="0"/>
              <a:buChar char="•"/>
            </a:pPr>
            <a:r>
              <a:rPr lang="fa-IR" b="0" i="0" dirty="0">
                <a:solidFill>
                  <a:srgbClr val="27251E"/>
                </a:solidFill>
                <a:effectLst/>
                <a:latin typeface="pplxSerif"/>
              </a:rPr>
              <a:t>کاهش هزینه‌های تحقیق و توسعه</a:t>
            </a:r>
          </a:p>
          <a:p>
            <a:pPr algn="r" rtl="1">
              <a:buFont typeface="Arial" panose="020B0604020202020204" pitchFamily="34" charset="0"/>
              <a:buChar char="•"/>
            </a:pPr>
            <a:r>
              <a:rPr lang="fa-IR" b="0" i="0" dirty="0">
                <a:solidFill>
                  <a:srgbClr val="27251E"/>
                </a:solidFill>
                <a:effectLst/>
                <a:latin typeface="pplxSerif"/>
              </a:rPr>
              <a:t>از تجربیات شرکت پیشرو می‌توان درس گرفت</a:t>
            </a:r>
          </a:p>
          <a:p>
            <a:pPr algn="r" rtl="1"/>
            <a:r>
              <a:rPr lang="fa-IR" b="1" i="0" dirty="0">
                <a:solidFill>
                  <a:srgbClr val="27251E"/>
                </a:solidFill>
                <a:effectLst/>
                <a:latin typeface="pplxSerif"/>
              </a:rPr>
              <a:t>متطلبات موفقیت:</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کارکنان عالی در واحد تحقیق و توسعه برای بهبود و اصلاح محصول</a:t>
            </a:r>
          </a:p>
          <a:p>
            <a:pPr algn="r" rtl="1">
              <a:buFont typeface="Arial" panose="020B0604020202020204" pitchFamily="34" charset="0"/>
              <a:buChar char="•"/>
            </a:pPr>
            <a:r>
              <a:rPr lang="fa-IR" b="0" i="0" dirty="0">
                <a:solidFill>
                  <a:srgbClr val="27251E"/>
                </a:solidFill>
                <a:effectLst/>
                <a:latin typeface="pplxSerif"/>
              </a:rPr>
              <a:t>بازاریابی بسیار قوی برای متقاعد کردن مشتریان</a:t>
            </a:r>
          </a:p>
          <a:p>
            <a:pPr algn="r" rtl="1">
              <a:buFont typeface="Arial" panose="020B0604020202020204" pitchFamily="34" charset="0"/>
              <a:buChar char="•"/>
            </a:pPr>
            <a:r>
              <a:rPr lang="fa-IR" b="0" i="0" dirty="0">
                <a:solidFill>
                  <a:srgbClr val="27251E"/>
                </a:solidFill>
                <a:effectLst/>
                <a:latin typeface="pplxSerif"/>
              </a:rPr>
              <a:t>توانایی اضافه کردن ویژگی‌های جدید یا کاهش قیمت</a:t>
            </a:r>
          </a:p>
          <a:p>
            <a:pPr algn="r" rtl="1"/>
            <a:r>
              <a:rPr lang="fa-IR" b="1" i="0" dirty="0">
                <a:solidFill>
                  <a:srgbClr val="27251E"/>
                </a:solidFill>
                <a:effectLst/>
                <a:latin typeface="pplxSerif"/>
              </a:rPr>
              <a:t>نقش بازاریابی:</a:t>
            </a:r>
            <a:br>
              <a:rPr lang="fa-IR" b="0" i="0" dirty="0">
                <a:solidFill>
                  <a:srgbClr val="27251E"/>
                </a:solidFill>
                <a:effectLst/>
                <a:latin typeface="pplxSerif"/>
              </a:rPr>
            </a:br>
            <a:r>
              <a:rPr lang="fa-IR" b="0" i="0" dirty="0">
                <a:solidFill>
                  <a:srgbClr val="27251E"/>
                </a:solidFill>
                <a:effectLst/>
                <a:latin typeface="pplxSerif"/>
              </a:rPr>
              <a:t>هدف اولیه بازاریابی این شرکت ایجاد تقاضای آگاهانه و متقاعد کردن مشتریان به این‌که محصولات جدید بهتر از محصولات رقابتی موجود است.</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استراتژی سوم: استراتژی تولید انبوه ارزان (</a:t>
            </a:r>
            <a:r>
              <a:rPr lang="en-US" b="0" i="0" dirty="0">
                <a:solidFill>
                  <a:srgbClr val="27251E"/>
                </a:solidFill>
                <a:effectLst/>
                <a:latin typeface="pplxSerif"/>
              </a:rPr>
              <a:t>Cost Leadership)</a:t>
            </a:r>
          </a:p>
          <a:p>
            <a:pPr algn="r" rtl="1"/>
            <a:r>
              <a:rPr lang="fa-IR" b="1" i="0" dirty="0">
                <a:solidFill>
                  <a:srgbClr val="27251E"/>
                </a:solidFill>
                <a:effectLst/>
                <a:latin typeface="pplxSerif"/>
              </a:rPr>
              <a:t>تعریف:</a:t>
            </a:r>
            <a:br>
              <a:rPr lang="fa-IR" b="0" i="0" dirty="0">
                <a:solidFill>
                  <a:srgbClr val="27251E"/>
                </a:solidFill>
                <a:effectLst/>
                <a:latin typeface="pplxSerif"/>
              </a:rPr>
            </a:br>
            <a:r>
              <a:rPr lang="fa-IR" b="0" i="0" dirty="0">
                <a:solidFill>
                  <a:srgbClr val="27251E"/>
                </a:solidFill>
                <a:effectLst/>
                <a:latin typeface="pplxSerif"/>
              </a:rPr>
              <a:t>محصولات مشابهی تولید می‌کند اما با قیمت کمتر از رقبا.</a:t>
            </a:r>
          </a:p>
          <a:p>
            <a:pPr algn="r" rtl="1"/>
            <a:r>
              <a:rPr lang="fa-IR" b="1" i="0" dirty="0">
                <a:solidFill>
                  <a:srgbClr val="27251E"/>
                </a:solidFill>
                <a:effectLst/>
                <a:latin typeface="pplxSerif"/>
              </a:rPr>
              <a:t>مزایا:</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جذب مشتریان حساس به قیمت</a:t>
            </a:r>
          </a:p>
          <a:p>
            <a:pPr algn="r" rtl="1">
              <a:buFont typeface="Arial" panose="020B0604020202020204" pitchFamily="34" charset="0"/>
              <a:buChar char="•"/>
            </a:pPr>
            <a:r>
              <a:rPr lang="fa-IR" b="0" i="0" dirty="0">
                <a:solidFill>
                  <a:srgbClr val="27251E"/>
                </a:solidFill>
                <a:effectLst/>
                <a:latin typeface="pplxSerif"/>
              </a:rPr>
              <a:t>حجم فروش بالا</a:t>
            </a:r>
          </a:p>
          <a:p>
            <a:pPr algn="r" rtl="1">
              <a:buFont typeface="Arial" panose="020B0604020202020204" pitchFamily="34" charset="0"/>
              <a:buChar char="•"/>
            </a:pPr>
            <a:r>
              <a:rPr lang="fa-IR" b="0" i="0" dirty="0">
                <a:solidFill>
                  <a:srgbClr val="27251E"/>
                </a:solidFill>
                <a:effectLst/>
                <a:latin typeface="pplxSerif"/>
              </a:rPr>
              <a:t>سود کمتر در کنار فروش بیشتر</a:t>
            </a:r>
          </a:p>
          <a:p>
            <a:pPr algn="r" rtl="1"/>
            <a:r>
              <a:rPr lang="fa-IR" b="1" i="0" dirty="0">
                <a:solidFill>
                  <a:srgbClr val="27251E"/>
                </a:solidFill>
                <a:effectLst/>
                <a:latin typeface="pplxSerif"/>
              </a:rPr>
              <a:t>متطلبات:</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سرمایه‌گذاری‌های سنگین در دارایی‌های ثابت (ماشین‌آلات، خطوط تولید)</a:t>
            </a:r>
          </a:p>
          <a:p>
            <a:pPr algn="r" rtl="1">
              <a:buFont typeface="Arial" panose="020B0604020202020204" pitchFamily="34" charset="0"/>
              <a:buChar char="•"/>
            </a:pPr>
            <a:r>
              <a:rPr lang="fa-IR" b="0" i="0" dirty="0">
                <a:solidFill>
                  <a:srgbClr val="27251E"/>
                </a:solidFill>
                <a:effectLst/>
                <a:latin typeface="pplxSerif"/>
              </a:rPr>
              <a:t>مهارت در مدیریت فرایندهای مهندسی و تولید</a:t>
            </a:r>
          </a:p>
          <a:p>
            <a:pPr algn="r" rtl="1">
              <a:buFont typeface="Arial" panose="020B0604020202020204" pitchFamily="34" charset="0"/>
              <a:buChar char="•"/>
            </a:pPr>
            <a:r>
              <a:rPr lang="fa-IR" b="0" i="0" dirty="0">
                <a:solidFill>
                  <a:srgbClr val="27251E"/>
                </a:solidFill>
                <a:effectLst/>
                <a:latin typeface="pplxSerif"/>
              </a:rPr>
              <a:t>کنترل کیفیت دقیق</a:t>
            </a:r>
          </a:p>
          <a:p>
            <a:pPr algn="r" rtl="1"/>
            <a:r>
              <a:rPr lang="fa-IR" b="1" i="0" dirty="0">
                <a:solidFill>
                  <a:srgbClr val="27251E"/>
                </a:solidFill>
                <a:effectLst/>
                <a:latin typeface="pplxSerif"/>
              </a:rPr>
              <a:t>مثال تاریخی:</a:t>
            </a:r>
            <a:br>
              <a:rPr lang="fa-IR" b="0" i="0" dirty="0">
                <a:solidFill>
                  <a:srgbClr val="27251E"/>
                </a:solidFill>
                <a:effectLst/>
                <a:latin typeface="pplxSerif"/>
              </a:rPr>
            </a:br>
            <a:r>
              <a:rPr lang="fa-IR" b="0" i="0" dirty="0">
                <a:solidFill>
                  <a:srgbClr val="27251E"/>
                </a:solidFill>
                <a:effectLst/>
                <a:latin typeface="pplxSerif"/>
              </a:rPr>
              <a:t>کشورهای خاور دور (مثل ژاپن، کره، تایوان) در دهه ۱۹۸۰ از این روش استفاده کردند. آن‌ها محصولات الکترونیک مشابهی با قیمت کمتر تولید کردند و توانستند صنعت ۸ میلیارد دلاری الکترونیکی‌های مصرفی ایالات متحده را متأثر کنند. این روش باعث شد شرکت‌های آمریکایی قدرت رقابتی خود را از دست دهند و برای ادامه حیات ناگزیر به پیش رفتن به سمت صنایع پیشرفته‌تر شوند.</a:t>
            </a:r>
          </a:p>
          <a:p>
            <a:pPr algn="r" rtl="1"/>
            <a:br>
              <a:rPr lang="fa-IR" dirty="0"/>
            </a:br>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17</a:t>
            </a:fld>
            <a:endParaRPr lang="en-US"/>
          </a:p>
        </p:txBody>
      </p:sp>
    </p:spTree>
    <p:extLst>
      <p:ext uri="{BB962C8B-B14F-4D97-AF65-F5344CB8AC3E}">
        <p14:creationId xmlns:p14="http://schemas.microsoft.com/office/powerpoint/2010/main" val="262795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معیارهای تصمیم‌گیری اصلی</a:t>
            </a:r>
          </a:p>
          <a:p>
            <a:pPr algn="r" rtl="1"/>
            <a:r>
              <a:rPr lang="fa-IR" b="0" i="0" dirty="0">
                <a:solidFill>
                  <a:srgbClr val="27251E"/>
                </a:solidFill>
                <a:effectLst/>
                <a:latin typeface="pplxSerif"/>
              </a:rPr>
              <a:t>در انتخاب نوع تحقیق و توسعه، شرکت باید به دو فاکتور کلیدی توجه کند:</a:t>
            </a:r>
          </a:p>
          <a:p>
            <a:pPr algn="r" rtl="1">
              <a:buFont typeface="Arial" panose="020B0604020202020204" pitchFamily="34" charset="0"/>
              <a:buChar char="•"/>
            </a:pPr>
            <a:r>
              <a:rPr lang="fa-IR" b="1" i="0" dirty="0">
                <a:solidFill>
                  <a:srgbClr val="27251E"/>
                </a:solidFill>
                <a:effectLst/>
                <a:latin typeface="pplxSerif"/>
              </a:rPr>
              <a:t>سرعت تغییر فناوری</a:t>
            </a:r>
            <a:r>
              <a:rPr lang="fa-IR" b="0" i="0" dirty="0">
                <a:solidFill>
                  <a:srgbClr val="27251E"/>
                </a:solidFill>
                <a:effectLst/>
                <a:latin typeface="pplxSerif"/>
              </a:rPr>
              <a:t> (آهسته یا تند)</a:t>
            </a:r>
          </a:p>
          <a:p>
            <a:pPr algn="r" rtl="1">
              <a:buFont typeface="Arial" panose="020B0604020202020204" pitchFamily="34" charset="0"/>
              <a:buChar char="•"/>
            </a:pPr>
            <a:r>
              <a:rPr lang="fa-IR" b="1" i="0" dirty="0">
                <a:solidFill>
                  <a:srgbClr val="27251E"/>
                </a:solidFill>
                <a:effectLst/>
                <a:latin typeface="pplxSerif"/>
              </a:rPr>
              <a:t>رشد بازار</a:t>
            </a:r>
            <a:r>
              <a:rPr lang="fa-IR" b="0" i="0" dirty="0">
                <a:solidFill>
                  <a:srgbClr val="27251E"/>
                </a:solidFill>
                <a:effectLst/>
                <a:latin typeface="pplxSerif"/>
              </a:rPr>
              <a:t> (آهسته یا تند)</a:t>
            </a:r>
          </a:p>
          <a:p>
            <a:pPr algn="r" rtl="1"/>
            <a:r>
              <a:rPr lang="fa-IR" b="0" i="0" dirty="0">
                <a:solidFill>
                  <a:srgbClr val="27251E"/>
                </a:solidFill>
                <a:effectLst/>
                <a:latin typeface="pplxSerif"/>
              </a:rPr>
              <a:t>این دو عامل یکجا مختلط شدند و چهار سناریو متفاوت ایجاد می‌کنند که هر کدام نیاز به رویکرد متفاوتی دارند.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سناریو اول: فناوری کند + بازار کند</a:t>
            </a:r>
          </a:p>
          <a:p>
            <a:pPr algn="r" rtl="1"/>
            <a:r>
              <a:rPr lang="fa-IR" b="1" i="0" dirty="0">
                <a:solidFill>
                  <a:srgbClr val="27251E"/>
                </a:solidFill>
                <a:effectLst/>
                <a:latin typeface="pplxSerif"/>
              </a:rPr>
              <a:t>وضعیت:</a:t>
            </a:r>
            <a:br>
              <a:rPr lang="fa-IR" b="0" i="0" dirty="0">
                <a:solidFill>
                  <a:srgbClr val="27251E"/>
                </a:solidFill>
                <a:effectLst/>
                <a:latin typeface="pplxSerif"/>
              </a:rPr>
            </a:br>
            <a:r>
              <a:rPr lang="fa-IR" b="0" i="0" dirty="0">
                <a:solidFill>
                  <a:srgbClr val="27251E"/>
                </a:solidFill>
                <a:effectLst/>
                <a:latin typeface="pplxSerif"/>
              </a:rPr>
              <a:t>اگر فناوری کند حرکت کند و بازار هم کند رشد کند.</a:t>
            </a:r>
          </a:p>
          <a:p>
            <a:pPr algn="r" rtl="1"/>
            <a:r>
              <a:rPr lang="fa-IR" b="1" i="0" dirty="0">
                <a:solidFill>
                  <a:srgbClr val="27251E"/>
                </a:solidFill>
                <a:effectLst/>
                <a:latin typeface="pplxSerif"/>
              </a:rPr>
              <a:t>تصمیم بهینه:</a:t>
            </a:r>
            <a:br>
              <a:rPr lang="fa-IR" b="0" i="0" dirty="0">
                <a:solidFill>
                  <a:srgbClr val="27251E"/>
                </a:solidFill>
                <a:effectLst/>
                <a:latin typeface="pplxSerif"/>
              </a:rPr>
            </a:br>
            <a:r>
              <a:rPr lang="fa-IR" b="0" i="0" dirty="0">
                <a:solidFill>
                  <a:srgbClr val="27251E"/>
                </a:solidFill>
                <a:effectLst/>
                <a:latin typeface="pplxSerif"/>
              </a:rPr>
              <a:t>ترجیح داده می‌شود کارهای تحقیق و توسعه درون سازمان انجام شود.</a:t>
            </a:r>
          </a:p>
          <a:p>
            <a:pPr algn="r" rtl="1"/>
            <a:r>
              <a:rPr lang="fa-IR" b="1" i="0" dirty="0">
                <a:solidFill>
                  <a:srgbClr val="27251E"/>
                </a:solidFill>
                <a:effectLst/>
                <a:latin typeface="pplxSerif"/>
              </a:rPr>
              <a:t>دلایل:</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شرکت وقت کافی دارد برای تطویر محصولات</a:t>
            </a:r>
          </a:p>
          <a:p>
            <a:pPr algn="r" rtl="1">
              <a:buFont typeface="Arial" panose="020B0604020202020204" pitchFamily="34" charset="0"/>
              <a:buChar char="•"/>
            </a:pPr>
            <a:r>
              <a:rPr lang="fa-IR" b="0" i="0" dirty="0">
                <a:solidFill>
                  <a:srgbClr val="27251E"/>
                </a:solidFill>
                <a:effectLst/>
                <a:latin typeface="pplxSerif"/>
              </a:rPr>
              <a:t>شرکت می‌تواند محصول منحصر به فردی ارائه دهد که دارای مزیت رقابتی باشد</a:t>
            </a:r>
          </a:p>
          <a:p>
            <a:pPr algn="r" rtl="1">
              <a:buFont typeface="Arial" panose="020B0604020202020204" pitchFamily="34" charset="0"/>
              <a:buChar char="•"/>
            </a:pPr>
            <a:r>
              <a:rPr lang="fa-IR" b="0" i="0" dirty="0">
                <a:solidFill>
                  <a:srgbClr val="27251E"/>
                </a:solidFill>
                <a:effectLst/>
                <a:latin typeface="pplxSerif"/>
              </a:rPr>
              <a:t>هزینه‌های کمتری نسبت به خرید از بیرون دارد</a:t>
            </a:r>
          </a:p>
          <a:p>
            <a:pPr algn="r" rtl="1">
              <a:buFont typeface="Arial" panose="020B0604020202020204" pitchFamily="34" charset="0"/>
              <a:buChar char="•"/>
            </a:pPr>
            <a:r>
              <a:rPr lang="fa-IR" b="0" i="0" dirty="0">
                <a:solidFill>
                  <a:srgbClr val="27251E"/>
                </a:solidFill>
                <a:effectLst/>
                <a:latin typeface="pplxSerif"/>
              </a:rPr>
              <a:t>فناوری تغییر نمی‌کند پس سرمایه‌گذاری درون‌سازمانی ریسک کمتری دارد</a:t>
            </a:r>
          </a:p>
          <a:p>
            <a:pPr algn="r" rtl="1"/>
            <a:r>
              <a:rPr lang="fa-IR" b="1" i="0" dirty="0">
                <a:solidFill>
                  <a:srgbClr val="27251E"/>
                </a:solidFill>
                <a:effectLst/>
                <a:latin typeface="pplxSerif"/>
              </a:rPr>
              <a:t>مثال:</a:t>
            </a:r>
            <a:br>
              <a:rPr lang="fa-IR" b="0" i="0" dirty="0">
                <a:solidFill>
                  <a:srgbClr val="27251E"/>
                </a:solidFill>
                <a:effectLst/>
                <a:latin typeface="pplxSerif"/>
              </a:rPr>
            </a:br>
            <a:r>
              <a:rPr lang="fa-IR" b="0" i="0" dirty="0">
                <a:solidFill>
                  <a:srgbClr val="27251E"/>
                </a:solidFill>
                <a:effectLst/>
                <a:latin typeface="pplxSerif"/>
              </a:rPr>
              <a:t>صنایع سنتی و کم‌تغییر مثل چوب، نساجی یا غذایی از این استراتژی استفاده می‌کنند.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سناریو دوم: فناوری تند + بازار کند</a:t>
            </a:r>
          </a:p>
          <a:p>
            <a:pPr algn="r" rtl="1"/>
            <a:r>
              <a:rPr lang="fa-IR" b="1" i="0" dirty="0">
                <a:solidFill>
                  <a:srgbClr val="27251E"/>
                </a:solidFill>
                <a:effectLst/>
                <a:latin typeface="pplxSerif"/>
              </a:rPr>
              <a:t>وضعیت:</a:t>
            </a:r>
            <a:br>
              <a:rPr lang="fa-IR" b="0" i="0" dirty="0">
                <a:solidFill>
                  <a:srgbClr val="27251E"/>
                </a:solidFill>
                <a:effectLst/>
                <a:latin typeface="pplxSerif"/>
              </a:rPr>
            </a:br>
            <a:r>
              <a:rPr lang="fa-IR" b="0" i="0" dirty="0">
                <a:solidFill>
                  <a:srgbClr val="27251E"/>
                </a:solidFill>
                <a:effectLst/>
                <a:latin typeface="pplxSerif"/>
              </a:rPr>
              <a:t>اگر فناوری تند تغییر کند و بازار کند رشد کند.</a:t>
            </a:r>
          </a:p>
          <a:p>
            <a:pPr algn="r" rtl="1"/>
            <a:r>
              <a:rPr lang="fa-IR" b="1" i="0" dirty="0">
                <a:solidFill>
                  <a:srgbClr val="27251E"/>
                </a:solidFill>
                <a:effectLst/>
                <a:latin typeface="pplxSerif"/>
              </a:rPr>
              <a:t>تصمیم بهینه:</a:t>
            </a:r>
            <a:br>
              <a:rPr lang="fa-IR" b="0" i="0" dirty="0">
                <a:solidFill>
                  <a:srgbClr val="27251E"/>
                </a:solidFill>
                <a:effectLst/>
                <a:latin typeface="pplxSerif"/>
              </a:rPr>
            </a:br>
            <a:r>
              <a:rPr lang="fa-IR" b="0" i="0" dirty="0">
                <a:solidFill>
                  <a:srgbClr val="27251E"/>
                </a:solidFill>
                <a:effectLst/>
                <a:latin typeface="pplxSerif"/>
              </a:rPr>
              <a:t>تحقیق و توسعه درون‌سازمانی بسیار خطرناک است.</a:t>
            </a:r>
          </a:p>
          <a:p>
            <a:pPr algn="r" rtl="1"/>
            <a:r>
              <a:rPr lang="fa-IR" b="1" i="0" dirty="0">
                <a:solidFill>
                  <a:srgbClr val="27251E"/>
                </a:solidFill>
                <a:effectLst/>
                <a:latin typeface="pplxSerif"/>
              </a:rPr>
              <a:t>دلایل و خطرات:</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زمانی که شرکت محصول را به‌پایان برساند، فناوری شاید منسوخ‌شده باشد</a:t>
            </a:r>
          </a:p>
          <a:p>
            <a:pPr algn="r" rtl="1">
              <a:buFont typeface="Arial" panose="020B0604020202020204" pitchFamily="34" charset="0"/>
              <a:buChar char="•"/>
            </a:pPr>
            <a:r>
              <a:rPr lang="fa-IR" b="0" i="0" dirty="0">
                <a:solidFill>
                  <a:srgbClr val="27251E"/>
                </a:solidFill>
                <a:effectLst/>
                <a:latin typeface="pplxSerif"/>
              </a:rPr>
              <a:t>سرمایه‌گذاری بزرگ برای چیزی که بازار برایش آمادگی ندارد</a:t>
            </a:r>
          </a:p>
          <a:p>
            <a:pPr algn="r" rtl="1">
              <a:buFont typeface="Arial" panose="020B0604020202020204" pitchFamily="34" charset="0"/>
              <a:buChar char="•"/>
            </a:pPr>
            <a:r>
              <a:rPr lang="fa-IR" b="0" i="0" dirty="0">
                <a:solidFill>
                  <a:srgbClr val="27251E"/>
                </a:solidFill>
                <a:effectLst/>
                <a:latin typeface="pplxSerif"/>
              </a:rPr>
              <a:t>نتیجه ممکن است فناوری منسوخ‌شده یا بدون بازار باشد</a:t>
            </a:r>
          </a:p>
          <a:p>
            <a:pPr algn="r" rtl="1"/>
            <a:r>
              <a:rPr lang="fa-IR" b="1" i="0" dirty="0">
                <a:solidFill>
                  <a:srgbClr val="27251E"/>
                </a:solidFill>
                <a:effectLst/>
                <a:latin typeface="pplxSerif"/>
              </a:rPr>
              <a:t>راه‌حل:</a:t>
            </a:r>
            <a:br>
              <a:rPr lang="fa-IR" b="0" i="0" dirty="0">
                <a:solidFill>
                  <a:srgbClr val="27251E"/>
                </a:solidFill>
                <a:effectLst/>
                <a:latin typeface="pplxSerif"/>
              </a:rPr>
            </a:br>
            <a:r>
              <a:rPr lang="fa-IR" b="0" i="0" dirty="0">
                <a:solidFill>
                  <a:srgbClr val="27251E"/>
                </a:solidFill>
                <a:effectLst/>
                <a:latin typeface="pplxSerif"/>
              </a:rPr>
              <a:t>شرکت باید با دانشگاه‌ها، مؤسسات تحقیقاتی یا شرکت‌های تخصصی قرارداد بسته یا خرید انجام دهد.</a:t>
            </a:r>
          </a:p>
          <a:p>
            <a:pPr algn="r" rtl="1"/>
            <a:r>
              <a:rPr lang="fa-IR" b="1" i="0" dirty="0">
                <a:solidFill>
                  <a:srgbClr val="27251E"/>
                </a:solidFill>
                <a:effectLst/>
                <a:latin typeface="pplxSerif"/>
              </a:rPr>
              <a:t>مثال:</a:t>
            </a:r>
            <a:br>
              <a:rPr lang="fa-IR" b="0" i="0" dirty="0">
                <a:solidFill>
                  <a:srgbClr val="27251E"/>
                </a:solidFill>
                <a:effectLst/>
                <a:latin typeface="pplxSerif"/>
              </a:rPr>
            </a:br>
            <a:r>
              <a:rPr lang="fa-IR" b="0" i="0" dirty="0">
                <a:solidFill>
                  <a:srgbClr val="27251E"/>
                </a:solidFill>
                <a:effectLst/>
                <a:latin typeface="pplxSerif"/>
              </a:rPr>
              <a:t>صنایع بسیار تکنولوژیک مثل فناوری، دارو، و الکترونیکی‌های پیشرفته.</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سناریو سوم: فناوری کند + بازار تند</a:t>
            </a:r>
          </a:p>
          <a:p>
            <a:pPr algn="r" rtl="1"/>
            <a:r>
              <a:rPr lang="fa-IR" b="1" i="0" dirty="0">
                <a:solidFill>
                  <a:srgbClr val="27251E"/>
                </a:solidFill>
                <a:effectLst/>
                <a:latin typeface="pplxSerif"/>
              </a:rPr>
              <a:t>وضعیت:</a:t>
            </a:r>
            <a:br>
              <a:rPr lang="fa-IR" b="0" i="0" dirty="0">
                <a:solidFill>
                  <a:srgbClr val="27251E"/>
                </a:solidFill>
                <a:effectLst/>
                <a:latin typeface="pplxSerif"/>
              </a:rPr>
            </a:br>
            <a:r>
              <a:rPr lang="fa-IR" b="0" i="0" dirty="0">
                <a:solidFill>
                  <a:srgbClr val="27251E"/>
                </a:solidFill>
                <a:effectLst/>
                <a:latin typeface="pplxSerif"/>
              </a:rPr>
              <a:t>فناوری به‌آهستگی تغییر می‌کند اما بازار سریع رشد می‌کند.</a:t>
            </a:r>
          </a:p>
          <a:p>
            <a:pPr algn="r" rtl="1"/>
            <a:r>
              <a:rPr lang="fa-IR" b="1" i="0" dirty="0">
                <a:solidFill>
                  <a:srgbClr val="27251E"/>
                </a:solidFill>
                <a:effectLst/>
                <a:latin typeface="pplxSerif"/>
              </a:rPr>
              <a:t>تصمیم بهینه:</a:t>
            </a:r>
            <a:br>
              <a:rPr lang="fa-IR" b="0" i="0" dirty="0">
                <a:solidFill>
                  <a:srgbClr val="27251E"/>
                </a:solidFill>
                <a:effectLst/>
                <a:latin typeface="pplxSerif"/>
              </a:rPr>
            </a:br>
            <a:r>
              <a:rPr lang="fa-IR" b="0" i="0" dirty="0">
                <a:solidFill>
                  <a:srgbClr val="27251E"/>
                </a:solidFill>
                <a:effectLst/>
                <a:latin typeface="pplxSerif"/>
              </a:rPr>
              <a:t>قرارداد با سازمان‌های متخصص خارجی.</a:t>
            </a:r>
          </a:p>
          <a:p>
            <a:pPr algn="r" rtl="1"/>
            <a:r>
              <a:rPr lang="fa-IR" b="1" i="0" dirty="0">
                <a:solidFill>
                  <a:srgbClr val="27251E"/>
                </a:solidFill>
                <a:effectLst/>
                <a:latin typeface="pplxSerif"/>
              </a:rPr>
              <a:t>دلایل:</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وقت برای توسعه درون‌سازمانی وجود ندارد</a:t>
            </a:r>
          </a:p>
          <a:p>
            <a:pPr algn="r" rtl="1">
              <a:buFont typeface="Arial" panose="020B0604020202020204" pitchFamily="34" charset="0"/>
              <a:buChar char="•"/>
            </a:pPr>
            <a:r>
              <a:rPr lang="fa-IR" b="0" i="0" dirty="0">
                <a:solidFill>
                  <a:srgbClr val="27251E"/>
                </a:solidFill>
                <a:effectLst/>
                <a:latin typeface="pplxSerif"/>
              </a:rPr>
              <a:t>شرکت باید سریع‌تر از رقبا محصول را به بازار بیاورد</a:t>
            </a:r>
          </a:p>
          <a:p>
            <a:pPr algn="r" rtl="1">
              <a:buFont typeface="Arial" panose="020B0604020202020204" pitchFamily="34" charset="0"/>
              <a:buChar char="•"/>
            </a:pPr>
            <a:r>
              <a:rPr lang="fa-IR" b="0" i="0" dirty="0">
                <a:solidFill>
                  <a:srgbClr val="27251E"/>
                </a:solidFill>
                <a:effectLst/>
                <a:latin typeface="pplxSerif"/>
              </a:rPr>
              <a:t>بخریدن یا اجاره کردن فناوری از بیرون سریع‌تر است</a:t>
            </a:r>
          </a:p>
          <a:p>
            <a:pPr algn="r" rtl="1">
              <a:buFont typeface="Arial" panose="020B0604020202020204" pitchFamily="34" charset="0"/>
              <a:buChar char="•"/>
            </a:pPr>
            <a:endParaRPr lang="fa-IR" b="0" i="0" dirty="0">
              <a:solidFill>
                <a:srgbClr val="27251E"/>
              </a:solidFill>
              <a:effectLst/>
              <a:latin typeface="pplxSerif"/>
            </a:endParaRPr>
          </a:p>
          <a:p>
            <a:pPr algn="r" rtl="1"/>
            <a:r>
              <a:rPr lang="fa-IR" b="0" i="0" dirty="0">
                <a:solidFill>
                  <a:srgbClr val="27251E"/>
                </a:solidFill>
                <a:effectLst/>
                <a:latin typeface="pplxSerif"/>
              </a:rPr>
              <a:t>سناریو چهارم: فناوری تند + بازار تند</a:t>
            </a:r>
          </a:p>
          <a:p>
            <a:pPr algn="r" rtl="1"/>
            <a:r>
              <a:rPr lang="fa-IR" b="1" i="0" dirty="0">
                <a:solidFill>
                  <a:srgbClr val="27251E"/>
                </a:solidFill>
                <a:effectLst/>
                <a:latin typeface="pplxSerif"/>
              </a:rPr>
              <a:t>وضعیت:</a:t>
            </a:r>
            <a:br>
              <a:rPr lang="fa-IR" b="0" i="0" dirty="0">
                <a:solidFill>
                  <a:srgbClr val="27251E"/>
                </a:solidFill>
                <a:effectLst/>
                <a:latin typeface="pplxSerif"/>
              </a:rPr>
            </a:br>
            <a:r>
              <a:rPr lang="fa-IR" b="0" i="0" dirty="0">
                <a:solidFill>
                  <a:srgbClr val="27251E"/>
                </a:solidFill>
                <a:effectLst/>
                <a:latin typeface="pplxSerif"/>
              </a:rPr>
              <a:t>هم فناوری تند تغییر می‌کند و هم بازار سریع رشد می‌کند.</a:t>
            </a:r>
          </a:p>
          <a:p>
            <a:pPr algn="r" rtl="1"/>
            <a:r>
              <a:rPr lang="fa-IR" b="1" i="0" dirty="0">
                <a:solidFill>
                  <a:srgbClr val="27251E"/>
                </a:solidFill>
                <a:effectLst/>
                <a:latin typeface="pplxSerif"/>
              </a:rPr>
              <a:t>تصمیم بهینه:</a:t>
            </a:r>
            <a:br>
              <a:rPr lang="fa-IR" b="0" i="0" dirty="0">
                <a:solidFill>
                  <a:srgbClr val="27251E"/>
                </a:solidFill>
                <a:effectLst/>
                <a:latin typeface="pplxSerif"/>
              </a:rPr>
            </a:br>
            <a:r>
              <a:rPr lang="fa-IR" b="0" i="0" dirty="0">
                <a:solidFill>
                  <a:srgbClr val="27251E"/>
                </a:solidFill>
                <a:effectLst/>
                <a:latin typeface="pplxSerif"/>
              </a:rPr>
              <a:t>خرید شرکت‌های متخصص یا همکاری استراتژیک.</a:t>
            </a:r>
          </a:p>
          <a:p>
            <a:pPr algn="r" rtl="1"/>
            <a:r>
              <a:rPr lang="fa-IR" b="1" i="0" dirty="0">
                <a:solidFill>
                  <a:srgbClr val="27251E"/>
                </a:solidFill>
                <a:effectLst/>
                <a:latin typeface="pplxSerif"/>
              </a:rPr>
              <a:t>دلایل:</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نیاز به متخصصان و دانش فناوری پیشرفته</a:t>
            </a:r>
          </a:p>
          <a:p>
            <a:pPr algn="r" rtl="1">
              <a:buFont typeface="Arial" panose="020B0604020202020204" pitchFamily="34" charset="0"/>
              <a:buChar char="•"/>
            </a:pPr>
            <a:r>
              <a:rPr lang="fa-IR" b="0" i="0" dirty="0">
                <a:solidFill>
                  <a:srgbClr val="27251E"/>
                </a:solidFill>
                <a:effectLst/>
                <a:latin typeface="pplxSerif"/>
              </a:rPr>
              <a:t>نیاز به حرکت بسیار سریع</a:t>
            </a:r>
          </a:p>
          <a:p>
            <a:pPr algn="r" rtl="1">
              <a:buFont typeface="Arial" panose="020B0604020202020204" pitchFamily="34" charset="0"/>
              <a:buChar char="•"/>
            </a:pPr>
            <a:r>
              <a:rPr lang="fa-IR" b="0" i="0" dirty="0">
                <a:solidFill>
                  <a:srgbClr val="27251E"/>
                </a:solidFill>
                <a:effectLst/>
                <a:latin typeface="pplxSerif"/>
              </a:rPr>
              <a:t>خرید شرکت بهتر از توسعه درون‌سازمانی است</a:t>
            </a:r>
          </a:p>
          <a:p>
            <a:pPr algn="r" rtl="1"/>
            <a:r>
              <a:rPr lang="fa-IR" b="0" i="0" dirty="0">
                <a:solidFill>
                  <a:srgbClr val="27251E"/>
                </a:solidFill>
                <a:effectLst/>
                <a:latin typeface="pplxSerif"/>
              </a:rPr>
              <a:t>رویکرد موفق: همکاری و اتحادیه‌های تحقیقاتی</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رویکرد سازمان‌های موفق:</a:t>
            </a:r>
            <a:br>
              <a:rPr lang="fa-IR" b="0" i="0" dirty="0">
                <a:solidFill>
                  <a:srgbClr val="27251E"/>
                </a:solidFill>
                <a:effectLst/>
                <a:latin typeface="pplxSerif"/>
              </a:rPr>
            </a:br>
            <a:r>
              <a:rPr lang="fa-IR" b="0" i="0" dirty="0">
                <a:solidFill>
                  <a:srgbClr val="27251E"/>
                </a:solidFill>
                <a:effectLst/>
                <a:latin typeface="pplxSerif"/>
              </a:rPr>
              <a:t>موفق‌ترین سازمان‌ها درصدد هستند فرصت‌های خارجی را با نقاط قوت داخلی هم‌آمیز کنند و آنها را با هدف‌های بلندمدت مرتبط سازند.</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استفاده از اتحادیه‌های تحقیقاتی:</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در ایالات متحده آمریکا بیش از ۶۰۰ کنسرسیوم تحقیقاتی وجود دارد</a:t>
            </a:r>
          </a:p>
          <a:p>
            <a:pPr algn="r" rtl="1">
              <a:buFont typeface="Arial" panose="020B0604020202020204" pitchFamily="34" charset="0"/>
              <a:buChar char="•"/>
            </a:pPr>
            <a:r>
              <a:rPr lang="fa-IR" b="0" i="0" dirty="0">
                <a:solidFill>
                  <a:srgbClr val="27251E"/>
                </a:solidFill>
                <a:effectLst/>
                <a:latin typeface="pplxSerif"/>
              </a:rPr>
              <a:t>شرکت‌ها با سایر شرکت‌ها، دانشگاه‌ها و مؤسسات تحقیقاتی همکاری می‌کنند</a:t>
            </a:r>
          </a:p>
          <a:p>
            <a:pPr algn="r" rtl="1">
              <a:buFont typeface="Arial" panose="020B0604020202020204" pitchFamily="34" charset="0"/>
              <a:buChar char="•"/>
            </a:pPr>
            <a:r>
              <a:rPr lang="fa-IR" b="0" i="0" dirty="0">
                <a:solidFill>
                  <a:srgbClr val="27251E"/>
                </a:solidFill>
                <a:effectLst/>
                <a:latin typeface="pplxSerif"/>
              </a:rPr>
              <a:t>نیروها را به هم ملحق می‌سازند تا محصولات و فنون جدید بسازند</a:t>
            </a:r>
          </a:p>
          <a:p>
            <a:pPr algn="r" rtl="1">
              <a:buFont typeface="Arial" panose="020B0604020202020204" pitchFamily="34" charset="0"/>
              <a:buChar char="•"/>
            </a:pPr>
            <a:endParaRPr lang="fa-IR" b="0" i="0" dirty="0">
              <a:solidFill>
                <a:srgbClr val="27251E"/>
              </a:solidFill>
              <a:effectLst/>
              <a:latin typeface="pplxSerif"/>
            </a:endParaRPr>
          </a:p>
          <a:p>
            <a:pPr algn="r" rtl="1"/>
            <a:r>
              <a:rPr lang="fa-IR" b="1" i="0" dirty="0">
                <a:solidFill>
                  <a:srgbClr val="27251E"/>
                </a:solidFill>
                <a:effectLst/>
                <a:latin typeface="pplxSerif"/>
              </a:rPr>
              <a:t>دلایل افزایش همکاری:</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افزایش فشارهای رقابتی</a:t>
            </a:r>
          </a:p>
          <a:p>
            <a:pPr algn="r" rtl="1">
              <a:buFont typeface="Arial" panose="020B0604020202020204" pitchFamily="34" charset="0"/>
              <a:buChar char="•"/>
            </a:pPr>
            <a:r>
              <a:rPr lang="fa-IR" b="0" i="0" dirty="0">
                <a:solidFill>
                  <a:srgbClr val="27251E"/>
                </a:solidFill>
                <a:effectLst/>
                <a:latin typeface="pplxSerif"/>
              </a:rPr>
              <a:t>بالا رفتن هزینه‌های تحقیق و توسعه</a:t>
            </a:r>
          </a:p>
          <a:p>
            <a:pPr algn="r" rtl="1">
              <a:buFont typeface="Arial" panose="020B0604020202020204" pitchFamily="34" charset="0"/>
              <a:buChar char="•"/>
            </a:pPr>
            <a:r>
              <a:rPr lang="fa-IR" b="0" i="0" dirty="0">
                <a:solidFill>
                  <a:srgbClr val="27251E"/>
                </a:solidFill>
                <a:effectLst/>
                <a:latin typeface="pplxSerif"/>
              </a:rPr>
              <a:t>توسعه سریع محصولات</a:t>
            </a:r>
          </a:p>
          <a:p>
            <a:pPr algn="r" rtl="1">
              <a:buFont typeface="Arial" panose="020B0604020202020204" pitchFamily="34" charset="0"/>
              <a:buChar char="•"/>
            </a:pPr>
            <a:r>
              <a:rPr lang="fa-IR" b="0" i="0" dirty="0">
                <a:solidFill>
                  <a:srgbClr val="27251E"/>
                </a:solidFill>
                <a:effectLst/>
                <a:latin typeface="pplxSerif"/>
              </a:rPr>
              <a:t>نیاز به دانش و تخصص های متعدد</a:t>
            </a:r>
          </a:p>
          <a:p>
            <a:pPr algn="r" rtl="1">
              <a:buFont typeface="Arial" panose="020B0604020202020204" pitchFamily="34" charset="0"/>
              <a:buChar char="•"/>
            </a:pPr>
            <a:endParaRPr lang="fa-IR" b="0" i="0" dirty="0">
              <a:solidFill>
                <a:srgbClr val="27251E"/>
              </a:solidFill>
              <a:effectLst/>
              <a:latin typeface="pplxSerif"/>
            </a:endParaRPr>
          </a:p>
          <a:p>
            <a:pPr algn="r" rtl="1"/>
            <a:r>
              <a:rPr lang="fa-IR" b="1" i="0" dirty="0">
                <a:solidFill>
                  <a:srgbClr val="27251E"/>
                </a:solidFill>
                <a:effectLst/>
                <a:latin typeface="pplxSerif"/>
              </a:rPr>
              <a:t>مزایا:</a:t>
            </a:r>
            <a:endParaRPr lang="fa-IR" b="0" i="0" dirty="0">
              <a:solidFill>
                <a:srgbClr val="27251E"/>
              </a:solidFill>
              <a:effectLst/>
              <a:latin typeface="pplxSerif"/>
            </a:endParaRPr>
          </a:p>
          <a:p>
            <a:pPr algn="r" rtl="1">
              <a:buFont typeface="Arial" panose="020B0604020202020204" pitchFamily="34" charset="0"/>
              <a:buChar char="•"/>
            </a:pPr>
            <a:r>
              <a:rPr lang="fa-IR" b="0" i="0" dirty="0">
                <a:solidFill>
                  <a:srgbClr val="27251E"/>
                </a:solidFill>
                <a:effectLst/>
                <a:latin typeface="pplxSerif"/>
              </a:rPr>
              <a:t>تقسیم ریسک و هزینه</a:t>
            </a:r>
          </a:p>
          <a:p>
            <a:pPr algn="r" rtl="1">
              <a:buFont typeface="Arial" panose="020B0604020202020204" pitchFamily="34" charset="0"/>
              <a:buChar char="•"/>
            </a:pPr>
            <a:r>
              <a:rPr lang="fa-IR" b="0" i="0" dirty="0">
                <a:solidFill>
                  <a:srgbClr val="27251E"/>
                </a:solidFill>
                <a:effectLst/>
                <a:latin typeface="pplxSerif"/>
              </a:rPr>
              <a:t>دسترسی به دانش و فناوری بیرونی</a:t>
            </a:r>
          </a:p>
          <a:p>
            <a:pPr algn="r" rtl="1">
              <a:buFont typeface="Arial" panose="020B0604020202020204" pitchFamily="34" charset="0"/>
              <a:buChar char="•"/>
            </a:pPr>
            <a:r>
              <a:rPr lang="fa-IR" b="0" i="0" dirty="0">
                <a:solidFill>
                  <a:srgbClr val="27251E"/>
                </a:solidFill>
                <a:effectLst/>
                <a:latin typeface="pplxSerif"/>
              </a:rPr>
              <a:t>سرعت بخشی به فرایند نوآوری</a:t>
            </a:r>
          </a:p>
          <a:p>
            <a:pPr algn="r" rtl="1">
              <a:buFont typeface="Arial" panose="020B0604020202020204" pitchFamily="34" charset="0"/>
              <a:buChar char="•"/>
            </a:pPr>
            <a:r>
              <a:rPr lang="fa-IR" b="0" i="0" dirty="0">
                <a:solidFill>
                  <a:srgbClr val="27251E"/>
                </a:solidFill>
                <a:effectLst/>
                <a:latin typeface="pplxSerif"/>
              </a:rPr>
              <a:t>کاهش زمان رفع به بازار</a:t>
            </a: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19</a:t>
            </a:fld>
            <a:endParaRPr lang="en-US"/>
          </a:p>
        </p:txBody>
      </p:sp>
    </p:spTree>
    <p:extLst>
      <p:ext uri="{BB962C8B-B14F-4D97-AF65-F5344CB8AC3E}">
        <p14:creationId xmlns:p14="http://schemas.microsoft.com/office/powerpoint/2010/main" val="960895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در کتاب تأکید شده که سیستم اطلاعات رایانه فقط یک ابزار فنی یا اداری نیست، بلکه یکی از پایه‌های اصلی اجرای موفق استراتژی در سازمان به شمار می‌آید. منظور این است که اگر سازمان نتواند اطلاعات لازم را به‌موقع جمع‌آوری، پردازش و در اختیار مدیران و واحدها قرار دهد، حتی بهترین استراتژی‌ها هم در مرحله اجرا با مشکل روبه‌رو می‌شوند.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اولین نکته این است که </a:t>
            </a:r>
            <a:r>
              <a:rPr lang="fa-IR" b="1" i="0" dirty="0">
                <a:solidFill>
                  <a:srgbClr val="27251E"/>
                </a:solidFill>
                <a:effectLst/>
                <a:latin typeface="pplxSerif"/>
              </a:rPr>
              <a:t>سیستم اطلاعات رایانه یکی از پایه‌های اجرای موفق استراتژی است</a:t>
            </a:r>
            <a:r>
              <a:rPr lang="fa-IR" b="0" i="0" dirty="0">
                <a:solidFill>
                  <a:srgbClr val="27251E"/>
                </a:solidFill>
                <a:effectLst/>
                <a:latin typeface="pplxSerif"/>
              </a:rPr>
              <a:t>، چون اجرای استراتژی بدون اطلاعات دقیق، به‌روز و قابل اتکا عملاً ممکن نیست. مدیران برای تصمیم‌گیری، کنترل عملکرد و هماهنگ‌کردن فعالیت‌ها به اطلاعات درست نیاز دارند.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نکته دوم این است که </a:t>
            </a:r>
            <a:r>
              <a:rPr lang="fa-IR" b="1" i="0" dirty="0">
                <a:solidFill>
                  <a:srgbClr val="27251E"/>
                </a:solidFill>
                <a:effectLst/>
                <a:latin typeface="pplxSerif"/>
              </a:rPr>
              <a:t>سازمانی که سیستم اطلاعات ضعیف دارد، در اجرا هم دچار ضعف می‌شود</a:t>
            </a:r>
            <a:r>
              <a:rPr lang="fa-IR" b="0" i="0" dirty="0">
                <a:solidFill>
                  <a:srgbClr val="27251E"/>
                </a:solidFill>
                <a:effectLst/>
                <a:latin typeface="pplxSerif"/>
              </a:rPr>
              <a:t>. کتاب اشاره می‌کند که بسیاری از شرکت‌ها ممکن است در تدوین استراتژی خوب عمل کنند، اما چون از سیستم‌های اطلاعاتی ضعیف یا قدیمی استفاده می‌کنند، در اجرای آن عقب می‌مانند.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مورد سوم این است که </a:t>
            </a:r>
            <a:r>
              <a:rPr lang="fa-IR" b="1" i="0" dirty="0">
                <a:solidFill>
                  <a:srgbClr val="27251E"/>
                </a:solidFill>
                <a:effectLst/>
                <a:latin typeface="pplxSerif"/>
              </a:rPr>
              <a:t>هدف سیستم اطلاعات، گردآوری، پردازش و توزیع اطلاعات برای تصمیم‌گیری بهتر است</a:t>
            </a:r>
            <a:r>
              <a:rPr lang="fa-IR" b="0" i="0" dirty="0">
                <a:solidFill>
                  <a:srgbClr val="27251E"/>
                </a:solidFill>
                <a:effectLst/>
                <a:latin typeface="pplxSerif"/>
              </a:rPr>
              <a:t>. یعنی این سیستم باید اطلاعات داخلی و خارجی را جمع کند، آن‌ها را به شکل مفید درآورد و در اختیار افرادی قرار دهد که به آن نیاز دارند. پس نقش آن فقط ذخیره‌سازی داده نیست، بلکه کمک به تصمیم‌گیری بهتر و سریع‌تر است.</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و در نهایت، </a:t>
            </a:r>
            <a:r>
              <a:rPr lang="fa-IR" b="1" i="0" dirty="0">
                <a:solidFill>
                  <a:srgbClr val="27251E"/>
                </a:solidFill>
                <a:effectLst/>
                <a:latin typeface="pplxSerif"/>
              </a:rPr>
              <a:t>اطلاعات می‌تواند به مزیت رقابتی تبدیل شود</a:t>
            </a:r>
            <a:r>
              <a:rPr lang="fa-IR" b="0" i="0" dirty="0">
                <a:solidFill>
                  <a:srgbClr val="27251E"/>
                </a:solidFill>
                <a:effectLst/>
                <a:latin typeface="pplxSerif"/>
              </a:rPr>
              <a:t>. هر سازمانی که بتواند اطلاعات را بهتر از رقبا مدیریت کند، سریع‌تر واکنش نشان می‌دهد، تصمیم دقیق‌تری می‌گیرد و هماهنگی بیشتری در کل سازمان ایجاد می‌کند. به همین دلیل، در نگاه کتاب، اطلاعات فقط یک ابزار پشتیبان نیست، بلکه یک منبع مهم برای برتری رقابتی است.</a:t>
            </a: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21</a:t>
            </a:fld>
            <a:endParaRPr lang="en-US"/>
          </a:p>
        </p:txBody>
      </p:sp>
    </p:spTree>
    <p:extLst>
      <p:ext uri="{BB962C8B-B14F-4D97-AF65-F5344CB8AC3E}">
        <p14:creationId xmlns:p14="http://schemas.microsoft.com/office/powerpoint/2010/main" val="4145311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"متأسفانه آمارها نشان می‌دهند که کمتر از 10% از استراتژی‌های تدوین‌شده به شیوه موفقیت‌آمیزی اجرا می‌شوند."</a:t>
            </a:r>
          </a:p>
          <a:p>
            <a:pPr algn="r" rtl="1"/>
            <a:endParaRPr lang="fa-IR" dirty="0"/>
          </a:p>
          <a:p>
            <a:pPr algn="r" rtl="1"/>
            <a:r>
              <a:rPr lang="fa-IR" dirty="0"/>
              <a:t>چرا این اتفاق میوفتد؟ برای پاسخ به این سوال میتوان گفت تدوین استراتژی شامل تجزیه و تحلیل، تفکر خلاقانه و برنامه‌ریزی است، اما اجرای آن نیازمند:</a:t>
            </a:r>
          </a:p>
          <a:p>
            <a:pPr algn="r" rtl="1"/>
            <a:endParaRPr lang="fa-IR" dirty="0"/>
          </a:p>
          <a:p>
            <a:pPr algn="r" rtl="1"/>
            <a:r>
              <a:rPr lang="fa-IR" dirty="0"/>
              <a:t>1- مدیریت روز‌مره</a:t>
            </a:r>
          </a:p>
          <a:p>
            <a:pPr algn="r" rtl="1"/>
            <a:r>
              <a:rPr lang="fa-IR" dirty="0"/>
              <a:t>2- هماهنگی بین بخش‌ها</a:t>
            </a:r>
          </a:p>
          <a:p>
            <a:pPr algn="r" rtl="1"/>
            <a:r>
              <a:rPr lang="fa-IR" dirty="0"/>
              <a:t>3- تخصیص منابع صحیح</a:t>
            </a:r>
          </a:p>
          <a:p>
            <a:pPr algn="r" rtl="1"/>
            <a:r>
              <a:rPr lang="fa-IR" dirty="0"/>
              <a:t>4- تغییر فرهنگ سازمانی</a:t>
            </a:r>
          </a:p>
          <a:p>
            <a:pPr algn="r" rtl="1"/>
            <a:r>
              <a:rPr lang="fa-IR" dirty="0"/>
              <a:t>5- کنترل و پیگیری</a:t>
            </a:r>
          </a:p>
          <a:p>
            <a:pPr algn="r" rtl="1"/>
            <a:endParaRPr lang="fa-IR" dirty="0"/>
          </a:p>
          <a:p>
            <a:pPr algn="r" rtl="1"/>
            <a:r>
              <a:rPr lang="fa-IR" dirty="0"/>
              <a:t>هست.</a:t>
            </a:r>
          </a:p>
          <a:p>
            <a:pPr algn="r" rtl="1"/>
            <a:endParaRPr lang="fa-IR" dirty="0"/>
          </a:p>
          <a:p>
            <a:pPr algn="r" rtl="1"/>
            <a:r>
              <a:rPr lang="fa-IR" dirty="0"/>
              <a:t>واقعیت اینست که تدوین استراتژی به صورت مستقیم روی زندگی افراد مختلف مثل مدیران، مسئولان و روسای واحدهای مختلفی مثل فروش، تولید، پروژه‌ها، منابع انسانی و حتی همه کارمندان و کارکنان تاثیر میذاره و بخاطر همین موضوع ممکنه برخی از این افراد و گروه ها نتونن استراتژی تدوین شده رو درک کنن  و یا حتی در مقابلش مخالفت و مقاومت کنند و سد راه اجرای اون استراتژی بشن تا سازمان رو  برگردونن به مسیر قبلی خودش.</a:t>
            </a:r>
          </a:p>
          <a:p>
            <a:pPr algn="r" rtl="1"/>
            <a:endParaRPr lang="fa-IR" dirty="0"/>
          </a:p>
          <a:p>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2</a:t>
            </a:fld>
            <a:endParaRPr lang="en-US"/>
          </a:p>
        </p:txBody>
      </p:sp>
    </p:spTree>
    <p:extLst>
      <p:ext uri="{BB962C8B-B14F-4D97-AF65-F5344CB8AC3E}">
        <p14:creationId xmlns:p14="http://schemas.microsoft.com/office/powerpoint/2010/main" val="2687761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نویسنده توضیح می‌دهد که یکی از مهم‌ترین کارکردهای سیستم اطلاعات رایانه، </a:t>
            </a:r>
            <a:r>
              <a:rPr lang="fa-IR" b="1" i="0" dirty="0">
                <a:solidFill>
                  <a:srgbClr val="27251E"/>
                </a:solidFill>
                <a:effectLst/>
                <a:latin typeface="pplxSerif"/>
              </a:rPr>
              <a:t>یکپارچه‌سازی واحدهای مختلف سازمان</a:t>
            </a:r>
            <a:r>
              <a:rPr lang="fa-IR" b="0" i="0" dirty="0">
                <a:solidFill>
                  <a:srgbClr val="27251E"/>
                </a:solidFill>
                <a:effectLst/>
                <a:latin typeface="pplxSerif"/>
              </a:rPr>
              <a:t> است. یعنی این سیستم باید بین بخش‌هایی مثل فروش، تولید، مالی، منابع انسانی و مدیریت ارتباط ایجاد کند تا هر واحد جداگانه و بدون هماهنگی عمل نکند. وقتی اطلاعات بین این بخش‌ها به‌صورت منظم و سریع جریان داشته باشد، سازمان منسجم‌تر عمل می‌کند و اجرای استراتژی هم هماهنگ‌تر و سریع‌تر پیش می‌رود.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کارکرد دوم، </a:t>
            </a:r>
            <a:r>
              <a:rPr lang="fa-IR" b="1" i="0" dirty="0">
                <a:solidFill>
                  <a:srgbClr val="27251E"/>
                </a:solidFill>
                <a:effectLst/>
                <a:latin typeface="pplxSerif"/>
              </a:rPr>
              <a:t>پشتیبانی از تصمیم‌گیری مدیران</a:t>
            </a:r>
            <a:r>
              <a:rPr lang="fa-IR" b="0" i="0" dirty="0">
                <a:solidFill>
                  <a:srgbClr val="27251E"/>
                </a:solidFill>
                <a:effectLst/>
                <a:latin typeface="pplxSerif"/>
              </a:rPr>
              <a:t> است. مدیران برای اینکه بتوانند تصمیم‌های درست بگیرند، به اطلاعات دقیق، به‌روز و قابل اعتماد نیاز دارند. سیستم اطلاعات این امکان را فراهم می‌کند که اطلاعات موردنیاز مدیران از بخش‌های مختلف جمع‌آوری شود و در زمان مناسب در اختیار آن‌ها قرار بگیرد، بنابراین تصمیم‌گیری از حالت حدس و تجربه صرف خارج می‌شود و بیشتر بر پایه اطلاعات واقعی انجام می‌گیرد.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نکته سوم، </a:t>
            </a:r>
            <a:r>
              <a:rPr lang="fa-IR" b="1" i="0" dirty="0">
                <a:solidFill>
                  <a:srgbClr val="27251E"/>
                </a:solidFill>
                <a:effectLst/>
                <a:latin typeface="pplxSerif"/>
              </a:rPr>
              <a:t>کنترل موجودی، تولید، منابع انسانی و عملیات</a:t>
            </a:r>
            <a:r>
              <a:rPr lang="fa-IR" b="0" i="0" dirty="0">
                <a:solidFill>
                  <a:srgbClr val="27251E"/>
                </a:solidFill>
                <a:effectLst/>
                <a:latin typeface="pplxSerif"/>
              </a:rPr>
              <a:t> است. کتاب تأکید می‌کند که سیستم اطلاعات فقط برای تهیه گزارش نیست، بلکه در اداره روزمره سازمان هم نقش عملی دارد. برای مثال، این سیستم می‌تواند به سازمان کمک کند که بداند چه مقدار موجودی در انبار وجود دارد، چه زمانی باید مواد جدید سفارش داده شود، وضعیت تولید در چه مرحله‌ای است و منابع انسانی در چه بخشی درگیر فعالیت هستند. در نتیجه، کنترل عملیات دقیق‌تر می‌شود و احتمال اتلاف منابع یا ناهماهنگی کاهش پیدا می‌کند.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و در نهایت، این سیستم باعث </a:t>
            </a:r>
            <a:r>
              <a:rPr lang="fa-IR" b="1" i="0" dirty="0">
                <a:solidFill>
                  <a:srgbClr val="27251E"/>
                </a:solidFill>
                <a:effectLst/>
                <a:latin typeface="pplxSerif"/>
              </a:rPr>
              <a:t>بهبود ارتباط بین فروش، تولید و تأمین</a:t>
            </a:r>
            <a:r>
              <a:rPr lang="fa-IR" b="0" i="0" dirty="0">
                <a:solidFill>
                  <a:srgbClr val="27251E"/>
                </a:solidFill>
                <a:effectLst/>
                <a:latin typeface="pplxSerif"/>
              </a:rPr>
              <a:t> می‌شود. این موضوع از آن جهت مهم است که این سه بخش به‌طور مستقیم روی پاسخ‌گویی سازمان به بازار اثر می‌گذارند. برای مثال، اگر اطلاعات سفارش مشتریان و تغییرات تقاضا سریع‌تر از بخش فروش به تولید و تأمین منتقل شود، سازمان می‌تواند سریع‌تر واکنش نشان دهد، مواد اولیه را به‌موقع تهیه کند و از تأخیر یا هزینه‌های اضافی جلوگیری نماید. بنابراین، سیستم اطلاعات رایانه فقط یک ابزار ثبت داده نیست، بلکه ابزاری برای هماهنگی، کنترل و افزایش سرعت اجرای استراتژی در کل سازمان است.</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 نتیجه این هماهنگی، </a:t>
            </a:r>
            <a:r>
              <a:rPr lang="fa-IR" b="1" i="0" dirty="0">
                <a:solidFill>
                  <a:srgbClr val="27251E"/>
                </a:solidFill>
                <a:effectLst/>
                <a:latin typeface="pplxSerif"/>
              </a:rPr>
              <a:t>کاهش هزینه و افزایش سرعت پاسخ‌گویی</a:t>
            </a:r>
            <a:r>
              <a:rPr lang="fa-IR" b="0" i="0" dirty="0">
                <a:solidFill>
                  <a:srgbClr val="27251E"/>
                </a:solidFill>
                <a:effectLst/>
                <a:latin typeface="pplxSerif"/>
              </a:rPr>
              <a:t> است، چون هم از اتلاف منابع و نگهداری اضافی موجودی جلوگیری می‌شود و هم شرکت می‌تواند نیاز مشتری را سریع‌تر و دقیق‌تر پاسخ دهد.</a:t>
            </a:r>
          </a:p>
          <a:p>
            <a:pPr algn="r" rtl="1"/>
            <a:endParaRPr lang="en-US" dirty="0"/>
          </a:p>
          <a:p>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22</a:t>
            </a:fld>
            <a:endParaRPr lang="en-US"/>
          </a:p>
        </p:txBody>
      </p:sp>
    </p:spTree>
    <p:extLst>
      <p:ext uri="{BB962C8B-B14F-4D97-AF65-F5344CB8AC3E}">
        <p14:creationId xmlns:p14="http://schemas.microsoft.com/office/powerpoint/2010/main" val="1417957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در بخش نتیجه‌گیری، کتاب تأکید می‌کند که </a:t>
            </a:r>
            <a:r>
              <a:rPr lang="fa-IR" b="1" i="0" dirty="0">
                <a:solidFill>
                  <a:srgbClr val="27251E"/>
                </a:solidFill>
                <a:effectLst/>
                <a:latin typeface="pplxSerif"/>
              </a:rPr>
              <a:t>اجرای استراتژی یک فرایند هماهنگ و میان‌وظیفه‌ای است</a:t>
            </a:r>
            <a:r>
              <a:rPr lang="fa-IR" b="0" i="0" dirty="0">
                <a:solidFill>
                  <a:srgbClr val="27251E"/>
                </a:solidFill>
                <a:effectLst/>
                <a:latin typeface="pplxSerif"/>
              </a:rPr>
              <a:t>؛ یعنی موفقیت آن فقط به خوب بودن خود استراتژی بستگی ندارد، بلکه به این بستگی دارد که واحدهای مختلف سازمان تا چه اندازه بتوانند آن را در عمل پشتیبانی کنند.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 به بیان دیگر، اگر استراتژی درست تدوین شده باشد ولی در بازاریابی، تأمین منابع مالی، تحقیق و توسعه یا جریان اطلاعات ضعف وجود داشته باشد، اجرای آن با مشکل روبه‌رو می‌شود.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منظور نویسنده این است که هر بخش سازمان سهم مشخصی در اجرای استراتژی دارد. واحد بازاریابی باید بازار هدف را درست بشناسد، جایگاه محصول را تعیین کند و فروش را در جهت استراتژی افزایش دهد. واحد مالی و حسابداری باید منابع لازم را تأمین کند، هزینه‌ها را کنترل نماید و با ابزارهایی مثل صورت‌های مالی پیش‌بینی‌شده و بودجه‌بندی، امکان اجرای عملی برنامه‌ها را فراهم سازد.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از طرف دیگر، تحقیق و توسعه باید کمک کند که سازمان از نظر فناوری، محصول و نوآوری از رقبا عقب نماند. همچنین سیستم اطلاعات رایانه هم باید اطلاعات دقیق، به‌موقع و یکپارچه را در اختیار مدیران و واحدها قرار دهد تا تصمیم‌گیری بهتر، هماهنگی بیشتر و کنترل اجرای استراتژی آسان‌تر شود.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بطور خلاصه می توان گفت پیام اصلی فصل این است که اجرای موفقیت‌آمیز استراتژی، حاصل </a:t>
            </a:r>
            <a:r>
              <a:rPr lang="fa-IR" b="1" i="0" dirty="0">
                <a:solidFill>
                  <a:srgbClr val="27251E"/>
                </a:solidFill>
                <a:effectLst/>
                <a:latin typeface="pplxSerif"/>
              </a:rPr>
              <a:t>همکاری واقعی همه واحدهای سازمان</a:t>
            </a:r>
            <a:r>
              <a:rPr lang="fa-IR" b="0" i="0" dirty="0">
                <a:solidFill>
                  <a:srgbClr val="27251E"/>
                </a:solidFill>
                <a:effectLst/>
                <a:latin typeface="pplxSerif"/>
              </a:rPr>
              <a:t> است. هرچه این هماهنگی بیشتر باشد، سازمان بهتر می‌تواند منابعش را درست تخصیص دهد، تغییرات لازم را انجام دهد و استراتژی را از مرحله برنامه به مرحله عمل برساند.</a:t>
            </a: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23</a:t>
            </a:fld>
            <a:endParaRPr lang="en-US"/>
          </a:p>
        </p:txBody>
      </p:sp>
    </p:spTree>
    <p:extLst>
      <p:ext uri="{BB962C8B-B14F-4D97-AF65-F5344CB8AC3E}">
        <p14:creationId xmlns:p14="http://schemas.microsoft.com/office/powerpoint/2010/main" val="409077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i="0" dirty="0">
                <a:solidFill>
                  <a:srgbClr val="D6D5D4"/>
                </a:solidFill>
                <a:effectLst/>
                <a:latin typeface="pplxSerif"/>
              </a:rPr>
              <a:t>اجرای استراتژی: از تدوین تا عمل</a:t>
            </a:r>
          </a:p>
          <a:p>
            <a:pPr algn="r" rtl="1"/>
            <a:endParaRPr lang="fa-IR" b="0" i="0" dirty="0">
              <a:solidFill>
                <a:srgbClr val="D6D5D4"/>
              </a:solidFill>
              <a:effectLst/>
              <a:latin typeface="pplxSerif"/>
            </a:endParaRPr>
          </a:p>
          <a:p>
            <a:pPr algn="r" rtl="1"/>
            <a:r>
              <a:rPr lang="fa-IR" b="1" i="0" dirty="0">
                <a:solidFill>
                  <a:srgbClr val="D6D5D4"/>
                </a:solidFill>
                <a:effectLst/>
                <a:latin typeface="pplxSerif"/>
              </a:rPr>
              <a:t>فاصله بین دانستن و انجام دادن در سازمان‌ها بسیار زیاد است و این اغلب دلیل اصلی شکست استراتژی‌ها به شمار می‌رود.</a:t>
            </a:r>
            <a:r>
              <a:rPr lang="fa-IR" b="0" i="0" dirty="0">
                <a:solidFill>
                  <a:srgbClr val="D6D5D4"/>
                </a:solidFill>
                <a:effectLst/>
                <a:latin typeface="pplxSerif"/>
              </a:rPr>
              <a:t> هر تیم مدیریتی می‌تواند در یک جلسهٔ استراتژیک بنشیند و استراتژی عالی تدوین کند - هدف‌های واضح، اهداف بلندمدت، و راهکارهای خلاقانه ارائه بده. اما وقتی وقت اجرا می‌رسد، واقعیت‌های متعددی این فاصله را بیشتر می‌کند.</a:t>
            </a:r>
          </a:p>
          <a:p>
            <a:pPr algn="r" rtl="1"/>
            <a:endParaRPr lang="fa-IR" b="0" i="0" dirty="0">
              <a:solidFill>
                <a:srgbClr val="D6D5D4"/>
              </a:solidFill>
              <a:effectLst/>
              <a:latin typeface="pplxSerif"/>
            </a:endParaRPr>
          </a:p>
          <a:p>
            <a:pPr algn="r" rtl="1"/>
            <a:r>
              <a:rPr lang="fa-IR" b="1" i="0" dirty="0">
                <a:solidFill>
                  <a:srgbClr val="D6D5D4"/>
                </a:solidFill>
                <a:effectLst/>
                <a:latin typeface="pplxSerif"/>
              </a:rPr>
              <a:t>در فرایند تدوین استراتژی، بسیاری از افراد در سازمان شامل مدیران و کارکنان نقشی مهم ایفا می‌کنند.</a:t>
            </a:r>
            <a:r>
              <a:rPr lang="fa-IR" b="0" i="0" dirty="0">
                <a:solidFill>
                  <a:srgbClr val="D6D5D4"/>
                </a:solidFill>
                <a:effectLst/>
                <a:latin typeface="pplxSerif"/>
              </a:rPr>
              <a:t> اما یکی از چالش‌های اساسی این است که </a:t>
            </a:r>
            <a:r>
              <a:rPr lang="fa-IR" b="1" i="0" dirty="0">
                <a:solidFill>
                  <a:srgbClr val="D6D5D4"/>
                </a:solidFill>
                <a:effectLst/>
                <a:latin typeface="pplxSerif"/>
              </a:rPr>
              <a:t>نه همه آنها در فرایند تدوین استراتژی مشارکت دارند، و نه همگی</a:t>
            </a:r>
            <a:r>
              <a:rPr lang="fa-IR" b="0" i="0" dirty="0">
                <a:solidFill>
                  <a:srgbClr val="D6D5D4"/>
                </a:solidFill>
                <a:effectLst/>
                <a:latin typeface="pplxSerif"/>
              </a:rPr>
              <a:t> به کارهایی که برای اجرا تعیین شده است اعتقاد دارند.</a:t>
            </a:r>
          </a:p>
          <a:p>
            <a:pPr algn="r" rtl="1"/>
            <a:r>
              <a:rPr lang="fa-IR" b="0" i="0" dirty="0">
                <a:solidFill>
                  <a:srgbClr val="D6D5D4"/>
                </a:solidFill>
                <a:effectLst/>
                <a:latin typeface="pplxSerif"/>
              </a:rPr>
              <a:t>همانطور که اشاره کردم زمانی که کارکنان و مدیران این استراتژی‌های جدید را </a:t>
            </a:r>
            <a:r>
              <a:rPr lang="fa-IR" b="1" i="0" dirty="0">
                <a:solidFill>
                  <a:srgbClr val="D6D5D4"/>
                </a:solidFill>
                <a:effectLst/>
                <a:latin typeface="pplxSerif"/>
              </a:rPr>
              <a:t>درک نمی‌کنند یا برای آن تعهد ندارند</a:t>
            </a:r>
            <a:r>
              <a:rPr lang="fa-IR" b="0" i="0" dirty="0">
                <a:solidFill>
                  <a:srgbClr val="D6D5D4"/>
                </a:solidFill>
                <a:effectLst/>
                <a:latin typeface="pplxSerif"/>
              </a:rPr>
              <a:t>، اقدام به </a:t>
            </a:r>
            <a:r>
              <a:rPr lang="fa-IR" b="1" i="0" dirty="0">
                <a:solidFill>
                  <a:srgbClr val="D6D5D4"/>
                </a:solidFill>
                <a:effectLst/>
                <a:latin typeface="pplxSerif"/>
              </a:rPr>
              <a:t>مخالفت و مقاومت</a:t>
            </a:r>
            <a:r>
              <a:rPr lang="fa-IR" b="0" i="0" dirty="0">
                <a:solidFill>
                  <a:srgbClr val="D6D5D4"/>
                </a:solidFill>
                <a:effectLst/>
                <a:latin typeface="pplxSerif"/>
              </a:rPr>
              <a:t> می‌نمایند. این مقاومت ناشی از </a:t>
            </a:r>
            <a:r>
              <a:rPr lang="fa-IR" b="1" i="0" dirty="0">
                <a:solidFill>
                  <a:srgbClr val="D6D5D4"/>
                </a:solidFill>
                <a:effectLst/>
                <a:latin typeface="pplxSerif"/>
              </a:rPr>
              <a:t>ترس از تغییر</a:t>
            </a:r>
            <a:r>
              <a:rPr lang="fa-IR" b="0" i="0" dirty="0">
                <a:solidFill>
                  <a:srgbClr val="D6D5D4"/>
                </a:solidFill>
                <a:effectLst/>
                <a:latin typeface="pplxSerif"/>
              </a:rPr>
              <a:t> است. دلیل اصلی این ترس این است که انسان طبیعتاً نسبت به </a:t>
            </a:r>
            <a:r>
              <a:rPr lang="fa-IR" b="1" i="0" dirty="0">
                <a:solidFill>
                  <a:srgbClr val="D6D5D4"/>
                </a:solidFill>
                <a:effectLst/>
                <a:latin typeface="pplxSerif"/>
              </a:rPr>
              <a:t>نامعلوم‌ها و تغییرات ناگهانی احساس عدم اطمینان دارد</a:t>
            </a:r>
            <a:r>
              <a:rPr lang="fa-IR" b="0" i="0" dirty="0">
                <a:solidFill>
                  <a:srgbClr val="D6D5D4"/>
                </a:solidFill>
                <a:effectLst/>
                <a:latin typeface="pplxSerif"/>
              </a:rPr>
              <a:t>. کارکنان نمی‌دانند این تغییر چه‌گونه بر </a:t>
            </a:r>
            <a:r>
              <a:rPr lang="fa-IR" b="1" i="0" dirty="0">
                <a:solidFill>
                  <a:srgbClr val="D6D5D4"/>
                </a:solidFill>
                <a:effectLst/>
                <a:latin typeface="pplxSerif"/>
              </a:rPr>
              <a:t>وضعیت شغلی، توانایی‌ها، یا موقعیت سازمانی</a:t>
            </a:r>
            <a:r>
              <a:rPr lang="fa-IR" b="0" i="0" dirty="0">
                <a:solidFill>
                  <a:srgbClr val="D6D5D4"/>
                </a:solidFill>
                <a:effectLst/>
                <a:latin typeface="pplxSerif"/>
              </a:rPr>
              <a:t> آنها تأثیر خواهد گذاشت.</a:t>
            </a:r>
          </a:p>
          <a:p>
            <a:pPr algn="r" rtl="1"/>
            <a:r>
              <a:rPr lang="fa-IR" b="1" i="0" dirty="0">
                <a:solidFill>
                  <a:srgbClr val="D6D5D4"/>
                </a:solidFill>
                <a:effectLst/>
                <a:latin typeface="pplxSerif"/>
              </a:rPr>
              <a:t>اما چرا این ترس اینقدر بحرانی است؟</a:t>
            </a:r>
            <a:r>
              <a:rPr lang="fa-IR" b="0" i="0" dirty="0">
                <a:solidFill>
                  <a:srgbClr val="D6D5D4"/>
                </a:solidFill>
                <a:effectLst/>
                <a:latin typeface="pplxSerif"/>
              </a:rPr>
              <a:t> برای اینکه شرکت‌های موفق در چهار زمینهٔ کلیدی سرمایه‌گذاری می‌کنند:</a:t>
            </a:r>
          </a:p>
          <a:p>
            <a:pPr algn="r" rtl="1"/>
            <a:r>
              <a:rPr lang="fa-IR" b="1" i="0" dirty="0">
                <a:solidFill>
                  <a:srgbClr val="D6D5D4"/>
                </a:solidFill>
                <a:effectLst/>
                <a:latin typeface="pplxSerif"/>
              </a:rPr>
              <a:t>بازاریابی</a:t>
            </a:r>
            <a:r>
              <a:rPr lang="fa-IR" b="0" i="0" dirty="0">
                <a:solidFill>
                  <a:srgbClr val="D6D5D4"/>
                </a:solidFill>
                <a:effectLst/>
                <a:latin typeface="pplxSerif"/>
              </a:rPr>
              <a:t>: شناخت صحیح بازار</a:t>
            </a:r>
            <a:br>
              <a:rPr lang="fa-IR" b="0" i="0" dirty="0">
                <a:solidFill>
                  <a:srgbClr val="D6D5D4"/>
                </a:solidFill>
                <a:effectLst/>
                <a:latin typeface="pplxSerif"/>
              </a:rPr>
            </a:br>
            <a:r>
              <a:rPr lang="fa-IR" b="1" i="0" dirty="0">
                <a:solidFill>
                  <a:srgbClr val="D6D5D4"/>
                </a:solidFill>
                <a:effectLst/>
                <a:latin typeface="pplxSerif"/>
              </a:rPr>
              <a:t>امور مالی</a:t>
            </a:r>
            <a:r>
              <a:rPr lang="fa-IR" b="0" i="0" dirty="0">
                <a:solidFill>
                  <a:srgbClr val="D6D5D4"/>
                </a:solidFill>
                <a:effectLst/>
                <a:latin typeface="pplxSerif"/>
              </a:rPr>
              <a:t>: منابع مناسب</a:t>
            </a:r>
            <a:br>
              <a:rPr lang="fa-IR" b="0" i="0" dirty="0">
                <a:solidFill>
                  <a:srgbClr val="D6D5D4"/>
                </a:solidFill>
                <a:effectLst/>
                <a:latin typeface="pplxSerif"/>
              </a:rPr>
            </a:br>
            <a:r>
              <a:rPr lang="en-US" b="0" i="0" dirty="0">
                <a:solidFill>
                  <a:srgbClr val="D6D5D4"/>
                </a:solidFill>
                <a:effectLst/>
                <a:latin typeface="pplxSerif"/>
              </a:rPr>
              <a:t> </a:t>
            </a:r>
            <a:r>
              <a:rPr lang="en-US" b="1" i="0" dirty="0">
                <a:solidFill>
                  <a:srgbClr val="D6D5D4"/>
                </a:solidFill>
                <a:effectLst/>
                <a:latin typeface="pplxSerif"/>
              </a:rPr>
              <a:t>R&amp;D</a:t>
            </a:r>
            <a:r>
              <a:rPr lang="en-US" b="0" i="0" dirty="0">
                <a:solidFill>
                  <a:srgbClr val="D6D5D4"/>
                </a:solidFill>
                <a:effectLst/>
                <a:latin typeface="pplxSerif"/>
              </a:rPr>
              <a:t>: </a:t>
            </a:r>
            <a:r>
              <a:rPr lang="fa-IR" b="0" i="0" dirty="0">
                <a:solidFill>
                  <a:srgbClr val="D6D5D4"/>
                </a:solidFill>
                <a:effectLst/>
                <a:latin typeface="pplxSerif"/>
              </a:rPr>
              <a:t>نوآوری پیوسته</a:t>
            </a:r>
            <a:br>
              <a:rPr lang="fa-IR" b="0" i="0" dirty="0">
                <a:solidFill>
                  <a:srgbClr val="D6D5D4"/>
                </a:solidFill>
                <a:effectLst/>
                <a:latin typeface="pplxSerif"/>
              </a:rPr>
            </a:br>
            <a:r>
              <a:rPr lang="fa-IR" b="1" i="0" dirty="0">
                <a:solidFill>
                  <a:srgbClr val="D6D5D4"/>
                </a:solidFill>
                <a:effectLst/>
                <a:latin typeface="pplxSerif"/>
              </a:rPr>
              <a:t>سیستم‌ها</a:t>
            </a:r>
            <a:r>
              <a:rPr lang="fa-IR" b="0" i="0" dirty="0">
                <a:solidFill>
                  <a:srgbClr val="D6D5D4"/>
                </a:solidFill>
                <a:effectLst/>
                <a:latin typeface="pplxSerif"/>
              </a:rPr>
              <a:t>: اطلاعات و کنترل</a:t>
            </a:r>
          </a:p>
          <a:p>
            <a:pPr algn="r" rtl="1"/>
            <a:r>
              <a:rPr lang="fa-IR" b="1" i="0" dirty="0">
                <a:solidFill>
                  <a:srgbClr val="D6D5D4"/>
                </a:solidFill>
                <a:effectLst/>
                <a:latin typeface="pplxSerif"/>
              </a:rPr>
              <a:t>اما اجرای این چهار ستون صرفاً با منابع مالی ممکن نیست.</a:t>
            </a:r>
            <a:r>
              <a:rPr lang="fa-IR" b="0" i="0" dirty="0">
                <a:solidFill>
                  <a:srgbClr val="D6D5D4"/>
                </a:solidFill>
                <a:effectLst/>
                <a:latin typeface="pplxSerif"/>
              </a:rPr>
              <a:t> عامل انسانی در میان است. کارکنانی که از تغییر می‌ترسند، </a:t>
            </a:r>
            <a:r>
              <a:rPr lang="fa-IR" b="1" i="0" dirty="0">
                <a:solidFill>
                  <a:srgbClr val="D6D5D4"/>
                </a:solidFill>
                <a:effectLst/>
                <a:latin typeface="pplxSerif"/>
              </a:rPr>
              <a:t>سد راه اجرای این چهار ستون</a:t>
            </a:r>
            <a:r>
              <a:rPr lang="fa-IR" b="0" i="0" dirty="0">
                <a:solidFill>
                  <a:srgbClr val="D6D5D4"/>
                </a:solidFill>
                <a:effectLst/>
                <a:latin typeface="pplxSerif"/>
              </a:rPr>
              <a:t> می‌شوند و به جای حمایت از:</a:t>
            </a:r>
          </a:p>
          <a:p>
            <a:pPr algn="r" rtl="1">
              <a:buFont typeface="Arial" panose="020B0604020202020204" pitchFamily="34" charset="0"/>
              <a:buChar char="•"/>
            </a:pPr>
            <a:r>
              <a:rPr lang="fa-IR" b="0" i="0" dirty="0">
                <a:solidFill>
                  <a:srgbClr val="D6D5D4"/>
                </a:solidFill>
                <a:effectLst/>
                <a:latin typeface="pplxSerif"/>
              </a:rPr>
              <a:t>استراتژی بازاریابی جدید</a:t>
            </a:r>
          </a:p>
          <a:p>
            <a:pPr algn="r" rtl="1">
              <a:buFont typeface="Arial" panose="020B0604020202020204" pitchFamily="34" charset="0"/>
              <a:buChar char="•"/>
            </a:pPr>
            <a:r>
              <a:rPr lang="fa-IR" b="0" i="0" dirty="0">
                <a:solidFill>
                  <a:srgbClr val="D6D5D4"/>
                </a:solidFill>
                <a:effectLst/>
                <a:latin typeface="pplxSerif"/>
              </a:rPr>
              <a:t>تغییرات مالی و ساختاری</a:t>
            </a:r>
          </a:p>
          <a:p>
            <a:pPr algn="r" rtl="1">
              <a:buFont typeface="Arial" panose="020B0604020202020204" pitchFamily="34" charset="0"/>
              <a:buChar char="•"/>
            </a:pPr>
            <a:r>
              <a:rPr lang="fa-IR" b="0" i="0" dirty="0">
                <a:solidFill>
                  <a:srgbClr val="D6D5D4"/>
                </a:solidFill>
                <a:effectLst/>
                <a:latin typeface="pplxSerif"/>
              </a:rPr>
              <a:t>نوآوری و </a:t>
            </a:r>
            <a:r>
              <a:rPr lang="en-US" b="0" i="0" dirty="0">
                <a:solidFill>
                  <a:srgbClr val="D6D5D4"/>
                </a:solidFill>
                <a:effectLst/>
                <a:latin typeface="pplxSerif"/>
              </a:rPr>
              <a:t>R&amp;D</a:t>
            </a:r>
          </a:p>
          <a:p>
            <a:pPr algn="r" rtl="1">
              <a:buFont typeface="Arial" panose="020B0604020202020204" pitchFamily="34" charset="0"/>
              <a:buChar char="•"/>
            </a:pPr>
            <a:r>
              <a:rPr lang="fa-IR" b="0" i="0" dirty="0">
                <a:solidFill>
                  <a:srgbClr val="D6D5D4"/>
                </a:solidFill>
                <a:effectLst/>
                <a:latin typeface="pplxSerif"/>
              </a:rPr>
              <a:t>سیستم‌های جدید اطلاعاتی</a:t>
            </a:r>
          </a:p>
          <a:p>
            <a:pPr algn="r" rtl="1"/>
            <a:r>
              <a:rPr lang="fa-IR" b="1" i="0" dirty="0">
                <a:solidFill>
                  <a:srgbClr val="D6D5D4"/>
                </a:solidFill>
                <a:effectLst/>
                <a:latin typeface="pplxSerif"/>
              </a:rPr>
              <a:t>مقاومت نشان می‌دهند</a:t>
            </a:r>
            <a:r>
              <a:rPr lang="fa-IR" b="0" i="0" dirty="0">
                <a:solidFill>
                  <a:srgbClr val="D6D5D4"/>
                </a:solidFill>
                <a:effectLst/>
                <a:latin typeface="pplxSerif"/>
              </a:rPr>
              <a:t> و به سر راه عملیاتی شدن این چهار ستون </a:t>
            </a:r>
            <a:r>
              <a:rPr lang="fa-IR" b="1" i="0" dirty="0">
                <a:solidFill>
                  <a:srgbClr val="D6D5D4"/>
                </a:solidFill>
                <a:effectLst/>
                <a:latin typeface="pplxSerif"/>
              </a:rPr>
              <a:t>مانع می‌شوند.</a:t>
            </a:r>
            <a:endParaRPr lang="fa-IR" b="0" i="0" dirty="0">
              <a:solidFill>
                <a:srgbClr val="D6D5D4"/>
              </a:solidFill>
              <a:effectLst/>
              <a:latin typeface="pplxSerif"/>
            </a:endParaRPr>
          </a:p>
          <a:p>
            <a:pPr algn="r" rtl="1"/>
            <a:r>
              <a:rPr lang="fa-IR" b="0" i="0" dirty="0">
                <a:solidFill>
                  <a:srgbClr val="D6D5D4"/>
                </a:solidFill>
                <a:effectLst/>
                <a:latin typeface="pplxSerif"/>
              </a:rPr>
              <a:t>این فاصله تنها با </a:t>
            </a:r>
            <a:r>
              <a:rPr lang="fa-IR" b="1" i="0" dirty="0">
                <a:solidFill>
                  <a:srgbClr val="D6D5D4"/>
                </a:solidFill>
                <a:effectLst/>
                <a:latin typeface="pplxSerif"/>
              </a:rPr>
              <a:t>رهبری قوی، ارتباط دوسویه، آموزش مستمر، و نظارت دقیق</a:t>
            </a:r>
            <a:r>
              <a:rPr lang="fa-IR" b="0" i="0" dirty="0">
                <a:solidFill>
                  <a:srgbClr val="D6D5D4"/>
                </a:solidFill>
                <a:effectLst/>
                <a:latin typeface="pplxSerif"/>
              </a:rPr>
              <a:t> می‌توان آن را کاهش داد. در غیر این صورت، </a:t>
            </a:r>
            <a:r>
              <a:rPr lang="fa-IR" b="1" i="0" dirty="0">
                <a:solidFill>
                  <a:srgbClr val="D6D5D4"/>
                </a:solidFill>
                <a:effectLst/>
                <a:latin typeface="pplxSerif"/>
              </a:rPr>
              <a:t>بهترین استراتژی‌های جهان صرفاً روی کاغذ می‌ماند</a:t>
            </a:r>
            <a:r>
              <a:rPr lang="fa-IR" b="0" i="0" dirty="0">
                <a:solidFill>
                  <a:srgbClr val="D6D5D4"/>
                </a:solidFill>
                <a:effectLst/>
                <a:latin typeface="pplxSerif"/>
              </a:rPr>
              <a:t> و در واقعیت کاری انجام نمی‌شود.</a:t>
            </a:r>
          </a:p>
          <a:p>
            <a:pPr algn="r" rtl="1"/>
            <a:r>
              <a:rPr lang="fa-IR" b="1" i="0" dirty="0">
                <a:solidFill>
                  <a:srgbClr val="D6D5D4"/>
                </a:solidFill>
                <a:effectLst/>
                <a:latin typeface="pplxSerif"/>
              </a:rPr>
              <a:t>بنابراین، تدوین استراتژی یک چالش فکری است، اما اجرای آن یک چالش سازمانی و انسانی است که معمولاً سخت‌تر از خود تدوین است.</a:t>
            </a:r>
            <a:r>
              <a:rPr lang="fa-IR" b="0" i="0" dirty="0">
                <a:solidFill>
                  <a:srgbClr val="D6D5D4"/>
                </a:solidFill>
                <a:effectLst/>
                <a:latin typeface="pplxSerif"/>
              </a:rPr>
              <a:t> این تفاوت بین "دانستن" و "انجام دادن" است که شرکت‌های موفق را از ناموفق متمایز می‌کند.</a:t>
            </a:r>
          </a:p>
        </p:txBody>
      </p:sp>
      <p:sp>
        <p:nvSpPr>
          <p:cNvPr id="4" name="Slide Number Placeholder 3"/>
          <p:cNvSpPr>
            <a:spLocks noGrp="1"/>
          </p:cNvSpPr>
          <p:nvPr>
            <p:ph type="sldNum" sz="quarter" idx="5"/>
          </p:nvPr>
        </p:nvSpPr>
        <p:spPr/>
        <p:txBody>
          <a:bodyPr/>
          <a:lstStyle/>
          <a:p>
            <a:fld id="{67F886E5-64BB-4439-AD56-719A7C3429D9}" type="slidenum">
              <a:rPr lang="en-US" smtClean="0"/>
              <a:t>3</a:t>
            </a:fld>
            <a:endParaRPr lang="en-US"/>
          </a:p>
        </p:txBody>
      </p:sp>
    </p:spTree>
    <p:extLst>
      <p:ext uri="{BB962C8B-B14F-4D97-AF65-F5344CB8AC3E}">
        <p14:creationId xmlns:p14="http://schemas.microsoft.com/office/powerpoint/2010/main" val="258519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b="0" i="0" dirty="0">
                <a:solidFill>
                  <a:srgbClr val="27251E"/>
                </a:solidFill>
                <a:effectLst/>
                <a:latin typeface="pplxSerif"/>
              </a:rPr>
              <a:t>در دنیای بازاریابی امروز، </a:t>
            </a:r>
            <a:r>
              <a:rPr lang="fa-IR" b="1" i="0" dirty="0">
                <a:solidFill>
                  <a:srgbClr val="27251E"/>
                </a:solidFill>
                <a:effectLst/>
                <a:latin typeface="pplxSerif"/>
              </a:rPr>
              <a:t>نمی‌توانید برای همه</a:t>
            </a:r>
            <a:r>
              <a:rPr lang="fa-IR" b="0" i="0" dirty="0">
                <a:solidFill>
                  <a:srgbClr val="27251E"/>
                </a:solidFill>
                <a:effectLst/>
                <a:latin typeface="pplxSerif"/>
              </a:rPr>
              <a:t> محصول بسازید و </a:t>
            </a:r>
            <a:r>
              <a:rPr lang="fa-IR" b="1" i="0" dirty="0">
                <a:solidFill>
                  <a:srgbClr val="27251E"/>
                </a:solidFill>
                <a:effectLst/>
                <a:latin typeface="pplxSerif"/>
              </a:rPr>
              <a:t>همه را راضی کنید.</a:t>
            </a:r>
            <a:r>
              <a:rPr lang="fa-IR" b="0" i="0" dirty="0">
                <a:solidFill>
                  <a:srgbClr val="27251E"/>
                </a:solidFill>
                <a:effectLst/>
                <a:latin typeface="pplxSerif"/>
              </a:rPr>
              <a:t> این یکی از بزرگ‌ترین اشتباهات شرکت‌های ناموفق است. </a:t>
            </a:r>
            <a:r>
              <a:rPr lang="fa-IR" b="1" i="0" dirty="0">
                <a:solidFill>
                  <a:srgbClr val="27251E"/>
                </a:solidFill>
                <a:effectLst/>
                <a:latin typeface="pplxSerif"/>
              </a:rPr>
              <a:t>شرکت‌های موفق</a:t>
            </a:r>
            <a:r>
              <a:rPr lang="fa-IR" b="0" i="0" dirty="0">
                <a:solidFill>
                  <a:srgbClr val="27251E"/>
                </a:solidFill>
                <a:effectLst/>
                <a:latin typeface="pplxSerif"/>
              </a:rPr>
              <a:t> دو استراتژی متقابل را به کار می‌برند:</a:t>
            </a:r>
          </a:p>
          <a:p>
            <a:pPr algn="r"/>
            <a:r>
              <a:rPr lang="fa-IR" b="1" i="0" dirty="0">
                <a:solidFill>
                  <a:srgbClr val="27251E"/>
                </a:solidFill>
                <a:effectLst/>
                <a:latin typeface="pplxSerif"/>
              </a:rPr>
              <a:t>اول:</a:t>
            </a:r>
            <a:r>
              <a:rPr lang="fa-IR" b="0" i="0" dirty="0">
                <a:solidFill>
                  <a:srgbClr val="27251E"/>
                </a:solidFill>
                <a:effectLst/>
                <a:latin typeface="pplxSerif"/>
              </a:rPr>
              <a:t> آنها بازار را به </a:t>
            </a:r>
            <a:r>
              <a:rPr lang="fa-IR" b="1" i="0" dirty="0">
                <a:solidFill>
                  <a:srgbClr val="27251E"/>
                </a:solidFill>
                <a:effectLst/>
                <a:latin typeface="pplxSerif"/>
              </a:rPr>
              <a:t>گروه‌های کوچک‌تر و متمایز</a:t>
            </a:r>
            <a:r>
              <a:rPr lang="fa-IR" b="0" i="0" dirty="0">
                <a:solidFill>
                  <a:srgbClr val="27251E"/>
                </a:solidFill>
                <a:effectLst/>
                <a:latin typeface="pplxSerif"/>
              </a:rPr>
              <a:t> تقسیم می‌کنند - این است </a:t>
            </a:r>
            <a:r>
              <a:rPr lang="fa-IR" b="1" i="0" dirty="0">
                <a:solidFill>
                  <a:srgbClr val="27251E"/>
                </a:solidFill>
                <a:effectLst/>
                <a:latin typeface="pplxSerif"/>
              </a:rPr>
              <a:t>بخش‌بندی بازار</a:t>
            </a:r>
            <a:r>
              <a:rPr lang="fa-IR" b="0" i="0" dirty="0">
                <a:solidFill>
                  <a:srgbClr val="27251E"/>
                </a:solidFill>
                <a:effectLst/>
                <a:latin typeface="pplxSerif"/>
              </a:rPr>
              <a:t>. هر گروه </a:t>
            </a:r>
            <a:r>
              <a:rPr lang="fa-IR" b="1" i="0" dirty="0">
                <a:solidFill>
                  <a:srgbClr val="27251E"/>
                </a:solidFill>
                <a:effectLst/>
                <a:latin typeface="pplxSerif"/>
              </a:rPr>
              <a:t>نیازها و رفتارهای متفاوتی</a:t>
            </a:r>
            <a:r>
              <a:rPr lang="fa-IR" b="0" i="0" dirty="0">
                <a:solidFill>
                  <a:srgbClr val="27251E"/>
                </a:solidFill>
                <a:effectLst/>
                <a:latin typeface="pplxSerif"/>
              </a:rPr>
              <a:t> دارد.</a:t>
            </a:r>
          </a:p>
          <a:p>
            <a:pPr algn="r"/>
            <a:r>
              <a:rPr lang="fa-IR" b="1" i="0" dirty="0">
                <a:solidFill>
                  <a:srgbClr val="27251E"/>
                </a:solidFill>
                <a:effectLst/>
                <a:latin typeface="pplxSerif"/>
              </a:rPr>
              <a:t>دوم:</a:t>
            </a:r>
            <a:r>
              <a:rPr lang="fa-IR" b="0" i="0" dirty="0">
                <a:solidFill>
                  <a:srgbClr val="27251E"/>
                </a:solidFill>
                <a:effectLst/>
                <a:latin typeface="pplxSerif"/>
              </a:rPr>
              <a:t> سپس، برای </a:t>
            </a:r>
            <a:r>
              <a:rPr lang="fa-IR" b="1" i="0" dirty="0">
                <a:solidFill>
                  <a:srgbClr val="27251E"/>
                </a:solidFill>
                <a:effectLst/>
                <a:latin typeface="pplxSerif"/>
              </a:rPr>
              <a:t>هر گروه</a:t>
            </a:r>
            <a:r>
              <a:rPr lang="fa-IR" b="0" i="0" dirty="0">
                <a:solidFill>
                  <a:srgbClr val="27251E"/>
                </a:solidFill>
                <a:effectLst/>
                <a:latin typeface="pplxSerif"/>
              </a:rPr>
              <a:t> استراتژی خاصی تعیین می‌کنند که نشان دهد </a:t>
            </a:r>
            <a:r>
              <a:rPr lang="fa-IR" b="1" i="0" dirty="0">
                <a:solidFill>
                  <a:srgbClr val="27251E"/>
                </a:solidFill>
                <a:effectLst/>
                <a:latin typeface="pplxSerif"/>
              </a:rPr>
              <a:t>محصول آنها چه‌طور متمایز است</a:t>
            </a:r>
            <a:r>
              <a:rPr lang="fa-IR" b="0" i="0" dirty="0">
                <a:solidFill>
                  <a:srgbClr val="27251E"/>
                </a:solidFill>
                <a:effectLst/>
                <a:latin typeface="pplxSerif"/>
              </a:rPr>
              <a:t> - این است </a:t>
            </a:r>
            <a:r>
              <a:rPr lang="fa-IR" b="1" i="0" dirty="0">
                <a:solidFill>
                  <a:srgbClr val="27251E"/>
                </a:solidFill>
                <a:effectLst/>
                <a:latin typeface="pplxSerif"/>
              </a:rPr>
              <a:t>تعیین جایگاه محصول</a:t>
            </a:r>
            <a:r>
              <a:rPr lang="fa-IR" b="0" i="0" dirty="0">
                <a:solidFill>
                  <a:srgbClr val="27251E"/>
                </a:solidFill>
                <a:effectLst/>
                <a:latin typeface="pplxSerif"/>
              </a:rPr>
              <a:t>.</a:t>
            </a:r>
          </a:p>
          <a:p>
            <a:pPr algn="r"/>
            <a:r>
              <a:rPr lang="fa-IR" b="0" i="0" dirty="0">
                <a:solidFill>
                  <a:srgbClr val="27251E"/>
                </a:solidFill>
                <a:effectLst/>
                <a:latin typeface="pplxSerif"/>
              </a:rPr>
              <a:t>فرق این دو ساده است:</a:t>
            </a:r>
          </a:p>
          <a:p>
            <a:pPr algn="r">
              <a:buFont typeface="Arial" panose="020B0604020202020204" pitchFamily="34" charset="0"/>
              <a:buChar char="•"/>
            </a:pPr>
            <a:r>
              <a:rPr lang="fa-IR" b="1" i="0" dirty="0">
                <a:solidFill>
                  <a:srgbClr val="27251E"/>
                </a:solidFill>
                <a:effectLst/>
                <a:latin typeface="pplxSerif"/>
              </a:rPr>
              <a:t>بخش‌بندی می‌پرسد:</a:t>
            </a:r>
            <a:r>
              <a:rPr lang="fa-IR" b="0" i="0" dirty="0">
                <a:solidFill>
                  <a:srgbClr val="27251E"/>
                </a:solidFill>
                <a:effectLst/>
                <a:latin typeface="pplxSerif"/>
              </a:rPr>
              <a:t> چه کسانی می‌خریند؟</a:t>
            </a:r>
          </a:p>
          <a:p>
            <a:pPr algn="r">
              <a:buFont typeface="Arial" panose="020B0604020202020204" pitchFamily="34" charset="0"/>
              <a:buChar char="•"/>
            </a:pPr>
            <a:r>
              <a:rPr lang="fa-IR" b="1" i="0" dirty="0">
                <a:solidFill>
                  <a:srgbClr val="27251E"/>
                </a:solidFill>
                <a:effectLst/>
                <a:latin typeface="pplxSerif"/>
              </a:rPr>
              <a:t>جایگاه‌یابی می‌پرسد:</a:t>
            </a:r>
            <a:r>
              <a:rPr lang="fa-IR" b="0" i="0" dirty="0">
                <a:solidFill>
                  <a:srgbClr val="27251E"/>
                </a:solidFill>
                <a:effectLst/>
                <a:latin typeface="pplxSerif"/>
              </a:rPr>
              <a:t> چطور می‌توانیم آنها را متقاعد کنیم؟</a:t>
            </a:r>
          </a:p>
          <a:p>
            <a:pPr algn="r"/>
            <a:r>
              <a:rPr lang="fa-IR" b="0" i="0" dirty="0">
                <a:solidFill>
                  <a:srgbClr val="27251E"/>
                </a:solidFill>
                <a:effectLst/>
                <a:latin typeface="pplxSerif"/>
              </a:rPr>
              <a:t>دو باره، </a:t>
            </a:r>
            <a:r>
              <a:rPr lang="fa-IR" b="1" i="0" dirty="0">
                <a:solidFill>
                  <a:srgbClr val="27251E"/>
                </a:solidFill>
                <a:effectLst/>
                <a:latin typeface="pplxSerif"/>
              </a:rPr>
              <a:t>بخش‌بندی درست = منابع محدود برای هدف‌های مشخص</a:t>
            </a:r>
            <a:br>
              <a:rPr lang="fa-IR" b="0" i="0" dirty="0">
                <a:solidFill>
                  <a:srgbClr val="27251E"/>
                </a:solidFill>
                <a:effectLst/>
                <a:latin typeface="pplxSerif"/>
              </a:rPr>
            </a:br>
            <a:r>
              <a:rPr lang="fa-IR" b="0" i="0" dirty="0">
                <a:solidFill>
                  <a:srgbClr val="27251E"/>
                </a:solidFill>
                <a:effectLst/>
                <a:latin typeface="pplxSerif"/>
              </a:rPr>
              <a:t>و </a:t>
            </a:r>
            <a:r>
              <a:rPr lang="fa-IR" b="1" i="0" dirty="0">
                <a:solidFill>
                  <a:srgbClr val="27251E"/>
                </a:solidFill>
                <a:effectLst/>
                <a:latin typeface="pplxSerif"/>
              </a:rPr>
              <a:t>جایگاه‌یابی درست = تمایز واضح نسبت به رقبا</a:t>
            </a:r>
            <a:endParaRPr lang="fa-IR" b="0" i="0" dirty="0">
              <a:solidFill>
                <a:srgbClr val="27251E"/>
              </a:solidFill>
              <a:effectLst/>
              <a:latin typeface="pplxSerif"/>
            </a:endParaRPr>
          </a:p>
          <a:p>
            <a:pPr algn="r"/>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4</a:t>
            </a:fld>
            <a:endParaRPr lang="en-US"/>
          </a:p>
        </p:txBody>
      </p:sp>
    </p:spTree>
    <p:extLst>
      <p:ext uri="{BB962C8B-B14F-4D97-AF65-F5344CB8AC3E}">
        <p14:creationId xmlns:p14="http://schemas.microsoft.com/office/powerpoint/2010/main" val="2440922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a:t>
            </a:r>
            <a:r>
              <a:rPr lang="fa-IR" b="1" i="0" dirty="0">
                <a:solidFill>
                  <a:srgbClr val="27251E"/>
                </a:solidFill>
                <a:effectLst/>
                <a:latin typeface="pplxSerif"/>
              </a:rPr>
              <a:t>بخش‌بندی بازار یکی از مهم‌ترین ابزارهایی است که شرکت‌های موفق برای رسیدن به هدف‌های خود استفاده می‌کنند.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اما قبل از اینکه بفهمیم </a:t>
            </a:r>
            <a:r>
              <a:rPr lang="fa-IR" b="1" i="0" dirty="0">
                <a:solidFill>
                  <a:srgbClr val="27251E"/>
                </a:solidFill>
                <a:effectLst/>
                <a:latin typeface="pplxSerif"/>
              </a:rPr>
              <a:t>چطور</a:t>
            </a:r>
            <a:r>
              <a:rPr lang="fa-IR" b="0" i="0" dirty="0">
                <a:solidFill>
                  <a:srgbClr val="27251E"/>
                </a:solidFill>
                <a:effectLst/>
                <a:latin typeface="pplxSerif"/>
              </a:rPr>
              <a:t> بخش‌بندی کنیم، باید بفهمیم </a:t>
            </a:r>
            <a:r>
              <a:rPr lang="fa-IR" b="1" i="0" dirty="0">
                <a:solidFill>
                  <a:srgbClr val="27251E"/>
                </a:solidFill>
                <a:effectLst/>
                <a:latin typeface="pplxSerif"/>
              </a:rPr>
              <a:t>چرا</a:t>
            </a:r>
            <a:r>
              <a:rPr lang="fa-IR" b="0" i="0" dirty="0">
                <a:solidFill>
                  <a:srgbClr val="27251E"/>
                </a:solidFill>
                <a:effectLst/>
                <a:latin typeface="pplxSerif"/>
              </a:rPr>
              <a:t>. تصور کنید شما یک محصول دارید و می‌خواهید </a:t>
            </a:r>
            <a:r>
              <a:rPr lang="fa-IR" b="1" i="0" dirty="0">
                <a:solidFill>
                  <a:srgbClr val="27251E"/>
                </a:solidFill>
                <a:effectLst/>
                <a:latin typeface="pplxSerif"/>
              </a:rPr>
              <a:t>برای همه مشتریان</a:t>
            </a:r>
            <a:r>
              <a:rPr lang="fa-IR" b="0" i="0" dirty="0">
                <a:solidFill>
                  <a:srgbClr val="27251E"/>
                </a:solidFill>
                <a:effectLst/>
                <a:latin typeface="pplxSerif"/>
              </a:rPr>
              <a:t> تبلیغ کنید. یک زن ۶۰ ساله، یک پسر ۲۰ ساله، و یک خانواده جوان - </a:t>
            </a:r>
            <a:r>
              <a:rPr lang="fa-IR" b="1" i="0" dirty="0">
                <a:solidFill>
                  <a:srgbClr val="27251E"/>
                </a:solidFill>
                <a:effectLst/>
                <a:latin typeface="pplxSerif"/>
              </a:rPr>
              <a:t>آیا همه‌ی آنها</a:t>
            </a:r>
            <a:r>
              <a:rPr lang="fa-IR" b="0" i="0" dirty="0">
                <a:solidFill>
                  <a:srgbClr val="27251E"/>
                </a:solidFill>
                <a:effectLst/>
                <a:latin typeface="pplxSerif"/>
              </a:rPr>
              <a:t> یک پیام بازاریابی را یکسان می‌پذیرند؟ </a:t>
            </a:r>
            <a:r>
              <a:rPr lang="fa-IR" b="1" i="0" dirty="0">
                <a:solidFill>
                  <a:srgbClr val="27251E"/>
                </a:solidFill>
                <a:effectLst/>
                <a:latin typeface="pplxSerif"/>
              </a:rPr>
              <a:t>قطعاً نه!</a:t>
            </a:r>
            <a:endParaRPr lang="fa-IR" b="0" i="0" dirty="0">
              <a:solidFill>
                <a:srgbClr val="27251E"/>
              </a:solidFill>
              <a:effectLst/>
              <a:latin typeface="pplxSerif"/>
            </a:endParaRPr>
          </a:p>
          <a:p>
            <a:pPr algn="r" rtl="1"/>
            <a:r>
              <a:rPr lang="fa-IR" b="1" i="0" dirty="0">
                <a:solidFill>
                  <a:srgbClr val="27251E"/>
                </a:solidFill>
                <a:effectLst/>
                <a:latin typeface="pplxSerif"/>
              </a:rPr>
              <a:t>هر یک از این گروه‌ها نیازهای متفاوتی دارند.</a:t>
            </a:r>
            <a:r>
              <a:rPr lang="fa-IR" b="0" i="0" dirty="0">
                <a:solidFill>
                  <a:srgbClr val="27251E"/>
                </a:solidFill>
                <a:effectLst/>
                <a:latin typeface="pplxSerif"/>
              </a:rPr>
              <a:t> مثلاً یک پسر جوان </a:t>
            </a:r>
            <a:r>
              <a:rPr lang="fa-IR" b="1" i="0" dirty="0">
                <a:solidFill>
                  <a:srgbClr val="27251E"/>
                </a:solidFill>
                <a:effectLst/>
                <a:latin typeface="pplxSerif"/>
              </a:rPr>
              <a:t>سرعت و قیمت</a:t>
            </a:r>
            <a:r>
              <a:rPr lang="fa-IR" b="0" i="0" dirty="0">
                <a:solidFill>
                  <a:srgbClr val="27251E"/>
                </a:solidFill>
                <a:effectLst/>
                <a:latin typeface="pplxSerif"/>
              </a:rPr>
              <a:t> را می‌خواهد، اما خانواده جوانی </a:t>
            </a:r>
            <a:r>
              <a:rPr lang="fa-IR" b="1" i="0" dirty="0">
                <a:solidFill>
                  <a:srgbClr val="27251E"/>
                </a:solidFill>
                <a:effectLst/>
                <a:latin typeface="pplxSerif"/>
              </a:rPr>
              <a:t>کیفیت و ایمنی</a:t>
            </a:r>
            <a:r>
              <a:rPr lang="fa-IR" b="0" i="0" dirty="0">
                <a:solidFill>
                  <a:srgbClr val="27251E"/>
                </a:solidFill>
                <a:effectLst/>
                <a:latin typeface="pplxSerif"/>
              </a:rPr>
              <a:t> را ترجیح می‌دهند، و فرد بزرگ‌سال </a:t>
            </a:r>
            <a:r>
              <a:rPr lang="fa-IR" b="1" i="0" dirty="0">
                <a:solidFill>
                  <a:srgbClr val="27251E"/>
                </a:solidFill>
                <a:effectLst/>
                <a:latin typeface="pplxSerif"/>
              </a:rPr>
              <a:t>کاربری آسان و پشتیبانی</a:t>
            </a:r>
            <a:r>
              <a:rPr lang="fa-IR" b="0" i="0" dirty="0">
                <a:solidFill>
                  <a:srgbClr val="27251E"/>
                </a:solidFill>
                <a:effectLst/>
                <a:latin typeface="pplxSerif"/>
              </a:rPr>
              <a:t> را انتظار دارد.</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بخش‌بندی بازار دقیقاً همین است:</a:t>
            </a:r>
            <a:r>
              <a:rPr lang="fa-IR" b="0" i="0" dirty="0">
                <a:solidFill>
                  <a:srgbClr val="27251E"/>
                </a:solidFill>
                <a:effectLst/>
                <a:latin typeface="pplxSerif"/>
              </a:rPr>
              <a:t> یعنی </a:t>
            </a:r>
            <a:r>
              <a:rPr lang="fa-IR" b="1" i="0" dirty="0">
                <a:solidFill>
                  <a:srgbClr val="27251E"/>
                </a:solidFill>
                <a:effectLst/>
                <a:latin typeface="pplxSerif"/>
              </a:rPr>
              <a:t>بازار بزرگ را به گروه‌های کوچک‌تری تقسیم می‌کنید</a:t>
            </a:r>
            <a:r>
              <a:rPr lang="fa-IR" b="0" i="0" dirty="0">
                <a:solidFill>
                  <a:srgbClr val="27251E"/>
                </a:solidFill>
                <a:effectLst/>
                <a:latin typeface="pplxSerif"/>
              </a:rPr>
              <a:t> که هر گروه </a:t>
            </a:r>
            <a:r>
              <a:rPr lang="fa-IR" b="1" i="0" dirty="0">
                <a:solidFill>
                  <a:srgbClr val="27251E"/>
                </a:solidFill>
                <a:effectLst/>
                <a:latin typeface="pplxSerif"/>
              </a:rPr>
              <a:t>نیازها، رفتارها، و ویژگی‌های مشترکی</a:t>
            </a:r>
            <a:r>
              <a:rPr lang="fa-IR" b="0" i="0" dirty="0">
                <a:solidFill>
                  <a:srgbClr val="27251E"/>
                </a:solidFill>
                <a:effectLst/>
                <a:latin typeface="pplxSerif"/>
              </a:rPr>
              <a:t> دارند. این کار شما را به </a:t>
            </a:r>
            <a:r>
              <a:rPr lang="fa-IR" b="1" i="0" dirty="0">
                <a:solidFill>
                  <a:srgbClr val="27251E"/>
                </a:solidFill>
                <a:effectLst/>
                <a:latin typeface="pplxSerif"/>
              </a:rPr>
              <a:t>تمرکز منابع محدود</a:t>
            </a:r>
            <a:r>
              <a:rPr lang="fa-IR" b="0" i="0" dirty="0">
                <a:solidFill>
                  <a:srgbClr val="27251E"/>
                </a:solidFill>
                <a:effectLst/>
                <a:latin typeface="pplxSerif"/>
              </a:rPr>
              <a:t> روی </a:t>
            </a:r>
            <a:r>
              <a:rPr lang="fa-IR" b="1" i="0" dirty="0">
                <a:solidFill>
                  <a:srgbClr val="27251E"/>
                </a:solidFill>
                <a:effectLst/>
                <a:latin typeface="pplxSerif"/>
              </a:rPr>
              <a:t>گروه‌های هدف مشخص</a:t>
            </a:r>
            <a:r>
              <a:rPr lang="fa-IR" b="0" i="0" dirty="0">
                <a:solidFill>
                  <a:srgbClr val="27251E"/>
                </a:solidFill>
                <a:effectLst/>
                <a:latin typeface="pplxSerif"/>
              </a:rPr>
              <a:t> کمک می‌کند.</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اما چرا این اینقدر مهم است؟</a:t>
            </a:r>
            <a:endParaRPr lang="fa-IR" b="0" i="0" dirty="0">
              <a:solidFill>
                <a:srgbClr val="27251E"/>
              </a:solidFill>
              <a:effectLst/>
              <a:latin typeface="pplxSerif"/>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fa-IR" b="1" i="0" dirty="0">
                <a:solidFill>
                  <a:srgbClr val="27251E"/>
                </a:solidFill>
                <a:effectLst/>
                <a:latin typeface="pplxSerif"/>
              </a:rPr>
              <a:t>اول:</a:t>
            </a:r>
            <a:r>
              <a:rPr lang="fa-IR" b="0" i="0" dirty="0">
                <a:solidFill>
                  <a:srgbClr val="27251E"/>
                </a:solidFill>
                <a:effectLst/>
                <a:latin typeface="pplxSerif"/>
              </a:rPr>
              <a:t> وقتی بخش بازار را </a:t>
            </a:r>
            <a:r>
              <a:rPr lang="fa-IR" b="1" i="0" dirty="0">
                <a:solidFill>
                  <a:srgbClr val="27251E"/>
                </a:solidFill>
                <a:effectLst/>
                <a:latin typeface="pplxSerif"/>
              </a:rPr>
              <a:t>خوب درک کنید،</a:t>
            </a:r>
            <a:r>
              <a:rPr lang="fa-IR" b="0" i="0" dirty="0">
                <a:solidFill>
                  <a:srgbClr val="27251E"/>
                </a:solidFill>
                <a:effectLst/>
                <a:latin typeface="pplxSerif"/>
              </a:rPr>
              <a:t> می‌توانید </a:t>
            </a:r>
            <a:r>
              <a:rPr lang="fa-IR" b="1" i="0" dirty="0">
                <a:solidFill>
                  <a:srgbClr val="27251E"/>
                </a:solidFill>
                <a:effectLst/>
                <a:latin typeface="pplxSerif"/>
              </a:rPr>
              <a:t>پیام‌های دقیق‌تری برای آنها</a:t>
            </a:r>
            <a:r>
              <a:rPr lang="fa-IR" b="0" i="0" dirty="0">
                <a:solidFill>
                  <a:srgbClr val="27251E"/>
                </a:solidFill>
                <a:effectLst/>
                <a:latin typeface="pplxSerif"/>
              </a:rPr>
              <a:t> تهیه کنید. این یعنی </a:t>
            </a:r>
            <a:r>
              <a:rPr lang="fa-IR" b="1" i="0" dirty="0">
                <a:solidFill>
                  <a:srgbClr val="27251E"/>
                </a:solidFill>
                <a:effectLst/>
                <a:latin typeface="pplxSerif"/>
              </a:rPr>
              <a:t>ایجاد بخش های جدید در بازار و افزایش فروش از طریق تنوع بخشیدن به محصولات، توسه بازار و توسعه محصول</a:t>
            </a:r>
            <a:endParaRPr lang="fa-IR" b="0" i="0" dirty="0">
              <a:solidFill>
                <a:srgbClr val="27251E"/>
              </a:solidFill>
              <a:effectLst/>
              <a:latin typeface="pplxSerif"/>
            </a:endParaRPr>
          </a:p>
          <a:p>
            <a:pPr algn="r" rtl="1"/>
            <a:r>
              <a:rPr lang="fa-IR" b="1" i="0" dirty="0">
                <a:solidFill>
                  <a:srgbClr val="27251E"/>
                </a:solidFill>
                <a:effectLst/>
                <a:latin typeface="pplxSerif"/>
              </a:rPr>
              <a:t>دوم:</a:t>
            </a:r>
            <a:r>
              <a:rPr lang="fa-IR" b="0" i="0" dirty="0">
                <a:solidFill>
                  <a:srgbClr val="27251E"/>
                </a:solidFill>
                <a:effectLst/>
                <a:latin typeface="pplxSerif"/>
              </a:rPr>
              <a:t> شما </a:t>
            </a:r>
            <a:r>
              <a:rPr lang="fa-IR" b="1" i="0" dirty="0">
                <a:solidFill>
                  <a:srgbClr val="27251E"/>
                </a:solidFill>
                <a:effectLst/>
                <a:latin typeface="pplxSerif"/>
              </a:rPr>
              <a:t>منابع نامحدود ندارید.</a:t>
            </a:r>
            <a:r>
              <a:rPr lang="fa-IR" b="0" i="0" dirty="0">
                <a:solidFill>
                  <a:srgbClr val="27251E"/>
                </a:solidFill>
                <a:effectLst/>
                <a:latin typeface="pplxSerif"/>
              </a:rPr>
              <a:t> نمی‌توانید برای همه بخش بازار هزینه کنید. بنابراین باید </a:t>
            </a:r>
            <a:r>
              <a:rPr lang="fa-IR" b="1" i="0" dirty="0">
                <a:solidFill>
                  <a:srgbClr val="27251E"/>
                </a:solidFill>
                <a:effectLst/>
                <a:latin typeface="pplxSerif"/>
              </a:rPr>
              <a:t>دقیق‌تر انتخاب کنید</a:t>
            </a:r>
            <a:r>
              <a:rPr lang="fa-IR" b="0" i="0" dirty="0">
                <a:solidFill>
                  <a:srgbClr val="27251E"/>
                </a:solidFill>
                <a:effectLst/>
                <a:latin typeface="pplxSerif"/>
              </a:rPr>
              <a:t> کدام گروه‌ها برای شما </a:t>
            </a:r>
            <a:r>
              <a:rPr lang="fa-IR" b="1" i="0" dirty="0">
                <a:solidFill>
                  <a:srgbClr val="27251E"/>
                </a:solidFill>
                <a:effectLst/>
                <a:latin typeface="pplxSerif"/>
              </a:rPr>
              <a:t>سودآورتر</a:t>
            </a:r>
            <a:r>
              <a:rPr lang="fa-IR" b="0" i="0" dirty="0">
                <a:solidFill>
                  <a:srgbClr val="27251E"/>
                </a:solidFill>
                <a:effectLst/>
                <a:latin typeface="pplxSerif"/>
              </a:rPr>
              <a:t> و </a:t>
            </a:r>
            <a:r>
              <a:rPr lang="fa-IR" b="1" i="0" dirty="0">
                <a:solidFill>
                  <a:srgbClr val="27251E"/>
                </a:solidFill>
                <a:effectLst/>
                <a:latin typeface="pplxSerif"/>
              </a:rPr>
              <a:t>دستیافتنی‌تر</a:t>
            </a:r>
            <a:r>
              <a:rPr lang="fa-IR" b="0" i="0" dirty="0">
                <a:solidFill>
                  <a:srgbClr val="27251E"/>
                </a:solidFill>
                <a:effectLst/>
                <a:latin typeface="pplxSerif"/>
              </a:rPr>
              <a:t> هستند </a:t>
            </a:r>
          </a:p>
          <a:p>
            <a:pPr algn="r" rtl="1"/>
            <a:r>
              <a:rPr lang="fa-IR" b="1" i="0" dirty="0">
                <a:solidFill>
                  <a:srgbClr val="27251E"/>
                </a:solidFill>
                <a:effectLst/>
                <a:latin typeface="pplxSerif"/>
              </a:rPr>
              <a:t>سوم:</a:t>
            </a:r>
            <a:r>
              <a:rPr lang="fa-IR" b="0" i="0" dirty="0">
                <a:solidFill>
                  <a:srgbClr val="27251E"/>
                </a:solidFill>
                <a:effectLst/>
                <a:latin typeface="pplxSerif"/>
              </a:rPr>
              <a:t> بخش‌بندی به شما کمک می‌کند </a:t>
            </a:r>
            <a:r>
              <a:rPr lang="fa-IR" b="1" i="0" dirty="0">
                <a:solidFill>
                  <a:srgbClr val="27251E"/>
                </a:solidFill>
                <a:effectLst/>
                <a:latin typeface="pplxSerif"/>
              </a:rPr>
              <a:t>ریسک را کاهش دهید.</a:t>
            </a:r>
            <a:r>
              <a:rPr lang="fa-IR" b="0" i="0" dirty="0">
                <a:solidFill>
                  <a:srgbClr val="27251E"/>
                </a:solidFill>
                <a:effectLst/>
                <a:latin typeface="pplxSerif"/>
              </a:rPr>
              <a:t> چرا؟ چون بهتر می‌دانید </a:t>
            </a:r>
            <a:r>
              <a:rPr lang="fa-IR" b="1" i="0" dirty="0">
                <a:solidFill>
                  <a:srgbClr val="27251E"/>
                </a:solidFill>
                <a:effectLst/>
                <a:latin typeface="pplxSerif"/>
              </a:rPr>
              <a:t>چه محصولی برای کدام گروه</a:t>
            </a:r>
            <a:r>
              <a:rPr lang="fa-IR" b="0" i="0" dirty="0">
                <a:solidFill>
                  <a:srgbClr val="27251E"/>
                </a:solidFill>
                <a:effectLst/>
                <a:latin typeface="pplxSerif"/>
              </a:rPr>
              <a:t> مناسب است و با این کار می توانید سود شرکت رو به حداکثر برسانید و با شرکت های بزرگ رقابت کنید</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برای مثال:</a:t>
            </a:r>
            <a:r>
              <a:rPr lang="fa-IR" b="0" i="0" dirty="0">
                <a:solidFill>
                  <a:srgbClr val="27251E"/>
                </a:solidFill>
                <a:effectLst/>
                <a:latin typeface="pplxSerif"/>
              </a:rPr>
              <a:t> شرکت مک‌دونالد </a:t>
            </a:r>
            <a:r>
              <a:rPr lang="fa-IR" b="1" i="0" dirty="0">
                <a:solidFill>
                  <a:srgbClr val="27251E"/>
                </a:solidFill>
                <a:effectLst/>
                <a:latin typeface="pplxSerif"/>
              </a:rPr>
              <a:t>یک منو برای تمام آمریکا</a:t>
            </a:r>
            <a:r>
              <a:rPr lang="fa-IR" b="0" i="0" dirty="0">
                <a:solidFill>
                  <a:srgbClr val="27251E"/>
                </a:solidFill>
                <a:effectLst/>
                <a:latin typeface="pplxSerif"/>
              </a:rPr>
              <a:t> ندارد. در جنوب‌غرب، آنها </a:t>
            </a:r>
            <a:r>
              <a:rPr lang="fa-IR" b="1" i="0" dirty="0">
                <a:solidFill>
                  <a:srgbClr val="27251E"/>
                </a:solidFill>
                <a:effectLst/>
                <a:latin typeface="pplxSerif"/>
              </a:rPr>
              <a:t>غذاهای خاص منطقه‌ای</a:t>
            </a:r>
            <a:r>
              <a:rPr lang="fa-IR" b="0" i="0" dirty="0">
                <a:solidFill>
                  <a:srgbClr val="27251E"/>
                </a:solidFill>
                <a:effectLst/>
                <a:latin typeface="pplxSerif"/>
              </a:rPr>
              <a:t> دارند. برای خانواده‌های جوان </a:t>
            </a:r>
            <a:r>
              <a:rPr lang="fa-IR" b="1" i="0" dirty="0">
                <a:solidFill>
                  <a:srgbClr val="27251E"/>
                </a:solidFill>
                <a:effectLst/>
                <a:latin typeface="pplxSerif"/>
              </a:rPr>
              <a:t>فضای بازی و اسباب‌بازی.</a:t>
            </a:r>
            <a:r>
              <a:rPr lang="fa-IR" b="0" i="0" dirty="0">
                <a:solidFill>
                  <a:srgbClr val="27251E"/>
                </a:solidFill>
                <a:effectLst/>
                <a:latin typeface="pplxSerif"/>
              </a:rPr>
              <a:t> برای جوانان شاغل </a:t>
            </a:r>
            <a:r>
              <a:rPr lang="fa-IR" b="1" i="0" dirty="0">
                <a:solidFill>
                  <a:srgbClr val="27251E"/>
                </a:solidFill>
                <a:effectLst/>
                <a:latin typeface="pplxSerif"/>
              </a:rPr>
              <a:t>خدمات تحویل سریع.</a:t>
            </a:r>
            <a:r>
              <a:rPr lang="fa-IR" b="0" i="0" dirty="0">
                <a:solidFill>
                  <a:srgbClr val="27251E"/>
                </a:solidFill>
                <a:effectLst/>
                <a:latin typeface="pplxSerif"/>
              </a:rPr>
              <a:t> این </a:t>
            </a:r>
            <a:r>
              <a:rPr lang="fa-IR" b="1" i="0" dirty="0">
                <a:solidFill>
                  <a:srgbClr val="27251E"/>
                </a:solidFill>
                <a:effectLst/>
                <a:latin typeface="pplxSerif"/>
              </a:rPr>
              <a:t>بخش‌بندی</a:t>
            </a:r>
            <a:r>
              <a:rPr lang="fa-IR" b="0" i="0" dirty="0">
                <a:solidFill>
                  <a:srgbClr val="27251E"/>
                </a:solidFill>
                <a:effectLst/>
                <a:latin typeface="pplxSerif"/>
              </a:rPr>
              <a:t> است، و این چرا </a:t>
            </a:r>
            <a:r>
              <a:rPr lang="fa-IR" b="1" i="0" dirty="0">
                <a:solidFill>
                  <a:srgbClr val="27251E"/>
                </a:solidFill>
                <a:effectLst/>
                <a:latin typeface="pplxSerif"/>
              </a:rPr>
              <a:t>مک‌دونالد در هر جای دنیا موفق</a:t>
            </a:r>
            <a:r>
              <a:rPr lang="fa-IR" b="0" i="0" dirty="0">
                <a:solidFill>
                  <a:srgbClr val="27251E"/>
                </a:solidFill>
                <a:effectLst/>
                <a:latin typeface="pplxSerif"/>
              </a:rPr>
              <a:t> است.</a:t>
            </a:r>
          </a:p>
          <a:p>
            <a:pPr algn="r" rtl="1"/>
            <a:r>
              <a:rPr lang="fa-IR" b="0" i="0" dirty="0">
                <a:solidFill>
                  <a:srgbClr val="27251E"/>
                </a:solidFill>
                <a:effectLst/>
                <a:latin typeface="pplxSerif"/>
              </a:rPr>
              <a:t> و یا همونطور که در کتاب اشاره شد شرکت اسنک ولز (عرضه محصولات عصرانه) روند تحقیقاتش رو تغییر داده و به جای تبلیغ بر روی محصولات کم چربی بیشتر به سلیقه مشتریان توجه خاص داره و شرکت های دیگری همچون کمپبل و ساندویچ برگرکینگ هم عرضه محصولات خودشون رو براساس سلیقه و خواست مردم هر منطقه عرضه می کنند.</a:t>
            </a:r>
          </a:p>
          <a:p>
            <a:pPr algn="r" rtl="1"/>
            <a:endParaRPr lang="fa-IR" b="0" i="0" dirty="0">
              <a:solidFill>
                <a:srgbClr val="27251E"/>
              </a:solidFill>
              <a:effectLst/>
              <a:latin typeface="pplxSerif"/>
            </a:endParaRPr>
          </a:p>
          <a:p>
            <a:pPr algn="r" rtl="1"/>
            <a:r>
              <a:rPr lang="fa-IR" b="1" i="0" dirty="0">
                <a:solidFill>
                  <a:srgbClr val="27251E"/>
                </a:solidFill>
                <a:effectLst/>
                <a:latin typeface="pplxSerif"/>
              </a:rPr>
              <a:t>پس بخش‌بندی به ما می‌گوید:</a:t>
            </a:r>
            <a:endParaRPr lang="fa-IR" b="0" i="0" dirty="0">
              <a:solidFill>
                <a:srgbClr val="27251E"/>
              </a:solidFill>
              <a:effectLst/>
              <a:latin typeface="pplxSerif"/>
            </a:endParaRPr>
          </a:p>
          <a:p>
            <a:pPr algn="r" rtl="1">
              <a:buFont typeface="Arial" panose="020B0604020202020204" pitchFamily="34" charset="0"/>
              <a:buChar char="•"/>
            </a:pPr>
            <a:r>
              <a:rPr lang="en-US" b="0" i="0" dirty="0">
                <a:solidFill>
                  <a:srgbClr val="27251E"/>
                </a:solidFill>
                <a:effectLst/>
                <a:latin typeface="pplxSerif"/>
              </a:rPr>
              <a:t>🎯 </a:t>
            </a:r>
            <a:r>
              <a:rPr lang="fa-IR" b="1" i="0" dirty="0">
                <a:solidFill>
                  <a:srgbClr val="27251E"/>
                </a:solidFill>
                <a:effectLst/>
                <a:latin typeface="pplxSerif"/>
              </a:rPr>
              <a:t>کدام مشتریان اصلی ما هستند؟</a:t>
            </a:r>
            <a:endParaRPr lang="fa-IR" b="0" i="0" dirty="0">
              <a:solidFill>
                <a:srgbClr val="27251E"/>
              </a:solidFill>
              <a:effectLst/>
              <a:latin typeface="pplxSerif"/>
            </a:endParaRPr>
          </a:p>
          <a:p>
            <a:pPr algn="r" rtl="1">
              <a:buFont typeface="Arial" panose="020B0604020202020204" pitchFamily="34" charset="0"/>
              <a:buChar char="•"/>
            </a:pPr>
            <a:r>
              <a:rPr lang="en-US" b="0" i="0" dirty="0">
                <a:solidFill>
                  <a:srgbClr val="27251E"/>
                </a:solidFill>
                <a:effectLst/>
                <a:latin typeface="pplxSerif"/>
              </a:rPr>
              <a:t>🎯 </a:t>
            </a:r>
            <a:r>
              <a:rPr lang="fa-IR" b="1" i="0" dirty="0">
                <a:solidFill>
                  <a:srgbClr val="27251E"/>
                </a:solidFill>
                <a:effectLst/>
                <a:latin typeface="pplxSerif"/>
              </a:rPr>
              <a:t>آنها چه نیازی دارند؟</a:t>
            </a:r>
            <a:endParaRPr lang="fa-IR" b="0" i="0" dirty="0">
              <a:solidFill>
                <a:srgbClr val="27251E"/>
              </a:solidFill>
              <a:effectLst/>
              <a:latin typeface="pplxSerif"/>
            </a:endParaRPr>
          </a:p>
          <a:p>
            <a:pPr algn="r" rtl="1">
              <a:buFont typeface="Arial" panose="020B0604020202020204" pitchFamily="34" charset="0"/>
              <a:buChar char="•"/>
            </a:pPr>
            <a:r>
              <a:rPr lang="en-US" b="0" i="0" dirty="0">
                <a:solidFill>
                  <a:srgbClr val="27251E"/>
                </a:solidFill>
                <a:effectLst/>
                <a:latin typeface="pplxSerif"/>
              </a:rPr>
              <a:t>🎯 </a:t>
            </a:r>
            <a:r>
              <a:rPr lang="fa-IR" b="1" i="0" dirty="0">
                <a:solidFill>
                  <a:srgbClr val="27251E"/>
                </a:solidFill>
                <a:effectLst/>
                <a:latin typeface="pplxSerif"/>
              </a:rPr>
              <a:t>با چه معیاری ما می‌توانیم آنها را به گروه‌های کوچک‌تر تقسیم کنیم؟</a:t>
            </a:r>
            <a:endParaRPr lang="fa-IR" b="0" i="0" dirty="0">
              <a:solidFill>
                <a:srgbClr val="27251E"/>
              </a:solidFill>
              <a:effectLst/>
              <a:latin typeface="pplxSerif"/>
            </a:endParaRPr>
          </a:p>
          <a:p>
            <a:pPr algn="r" rtl="1">
              <a:buFont typeface="Arial" panose="020B0604020202020204" pitchFamily="34" charset="0"/>
              <a:buChar char="•"/>
            </a:pPr>
            <a:r>
              <a:rPr lang="en-US" b="0" i="0" dirty="0">
                <a:solidFill>
                  <a:srgbClr val="27251E"/>
                </a:solidFill>
                <a:effectLst/>
                <a:latin typeface="pplxSerif"/>
              </a:rPr>
              <a:t>🎯 </a:t>
            </a:r>
            <a:r>
              <a:rPr lang="fa-IR" b="1" i="0" dirty="0">
                <a:solidFill>
                  <a:srgbClr val="27251E"/>
                </a:solidFill>
                <a:effectLst/>
                <a:latin typeface="pplxSerif"/>
              </a:rPr>
              <a:t>کدام بخش برای ما سودآورتر است؟</a:t>
            </a:r>
          </a:p>
          <a:p>
            <a:pPr algn="r" rtl="1">
              <a:buFont typeface="Arial" panose="020B0604020202020204" pitchFamily="34" charset="0"/>
              <a:buChar char="•"/>
            </a:pPr>
            <a:endParaRPr lang="fa-IR" b="0" i="0" dirty="0">
              <a:solidFill>
                <a:srgbClr val="27251E"/>
              </a:solidFill>
              <a:effectLst/>
              <a:latin typeface="pplxSerif"/>
            </a:endParaRPr>
          </a:p>
          <a:p>
            <a:pPr algn="r" rtl="1"/>
            <a:r>
              <a:rPr lang="fa-IR" b="1" i="0" dirty="0">
                <a:solidFill>
                  <a:srgbClr val="27251E"/>
                </a:solidFill>
                <a:effectLst/>
                <a:latin typeface="pplxSerif"/>
              </a:rPr>
              <a:t>و سرانجام:</a:t>
            </a:r>
            <a:r>
              <a:rPr lang="fa-IR" b="0" i="0" dirty="0">
                <a:solidFill>
                  <a:srgbClr val="27251E"/>
                </a:solidFill>
                <a:effectLst/>
                <a:latin typeface="pplxSerif"/>
              </a:rPr>
              <a:t> وقتی ما </a:t>
            </a:r>
            <a:r>
              <a:rPr lang="fa-IR" b="1" i="0" dirty="0">
                <a:solidFill>
                  <a:srgbClr val="27251E"/>
                </a:solidFill>
                <a:effectLst/>
                <a:latin typeface="pplxSerif"/>
              </a:rPr>
              <a:t>بخش‌های مختلف را شناسایی کردیم،</a:t>
            </a:r>
            <a:r>
              <a:rPr lang="fa-IR" b="0" i="0" dirty="0">
                <a:solidFill>
                  <a:srgbClr val="27251E"/>
                </a:solidFill>
                <a:effectLst/>
                <a:latin typeface="pplxSerif"/>
              </a:rPr>
              <a:t> می‌توانیم </a:t>
            </a:r>
            <a:r>
              <a:rPr lang="fa-IR" b="1" i="0" dirty="0">
                <a:solidFill>
                  <a:srgbClr val="27251E"/>
                </a:solidFill>
                <a:effectLst/>
                <a:latin typeface="pplxSerif"/>
              </a:rPr>
              <a:t>برای هر بخش استراتژی خاصی تهیه کنیم.</a:t>
            </a:r>
            <a:r>
              <a:rPr lang="fa-IR" b="0" i="0" dirty="0">
                <a:solidFill>
                  <a:srgbClr val="27251E"/>
                </a:solidFill>
                <a:effectLst/>
                <a:latin typeface="pplxSerif"/>
              </a:rPr>
              <a:t> این استراتژی شامل </a:t>
            </a:r>
            <a:r>
              <a:rPr lang="fa-IR" b="1" i="0" dirty="0">
                <a:solidFill>
                  <a:srgbClr val="27251E"/>
                </a:solidFill>
                <a:effectLst/>
                <a:latin typeface="pplxSerif"/>
              </a:rPr>
              <a:t>محصول متفاوت، توزیع متفاوت، قیمت متفاوت، تبلیغ متفاوت</a:t>
            </a:r>
            <a:r>
              <a:rPr lang="fa-IR" b="0" i="0" dirty="0">
                <a:solidFill>
                  <a:srgbClr val="27251E"/>
                </a:solidFill>
                <a:effectLst/>
                <a:latin typeface="pplxSerif"/>
              </a:rPr>
              <a:t> می‌شود. این است که </a:t>
            </a:r>
            <a:r>
              <a:rPr lang="fa-IR" b="1" i="0" dirty="0">
                <a:solidFill>
                  <a:srgbClr val="27251E"/>
                </a:solidFill>
                <a:effectLst/>
                <a:latin typeface="pplxSerif"/>
              </a:rPr>
              <a:t>شرکت‌های موفق از رقبا متمایز می‌شوند.</a:t>
            </a:r>
            <a:r>
              <a:rPr lang="fa-IR" b="0" i="0" dirty="0">
                <a:solidFill>
                  <a:srgbClr val="27251E"/>
                </a:solidFill>
                <a:effectLst/>
                <a:latin typeface="pplxSerif"/>
              </a:rPr>
              <a:t>"</a:t>
            </a:r>
            <a:br>
              <a:rPr lang="fa-IR" b="0" i="0" dirty="0">
                <a:solidFill>
                  <a:srgbClr val="27251E"/>
                </a:solidFill>
                <a:effectLst/>
                <a:latin typeface="pplxSerif"/>
              </a:rPr>
            </a:br>
            <a:br>
              <a:rPr lang="fa-IR" b="0" i="0" dirty="0">
                <a:solidFill>
                  <a:srgbClr val="27251E"/>
                </a:solidFill>
                <a:effectLst/>
                <a:latin typeface="pplxSerif"/>
              </a:rPr>
            </a:br>
            <a:r>
              <a:rPr lang="fa-IR" b="1" i="0" dirty="0">
                <a:solidFill>
                  <a:srgbClr val="27251E"/>
                </a:solidFill>
                <a:effectLst/>
                <a:latin typeface="pplxSerif"/>
              </a:rPr>
              <a:t>نکات کلیدی برای بخش بندی بازار که باید توجه کنیم:</a:t>
            </a:r>
            <a:endParaRPr lang="fa-IR" b="0" i="0" dirty="0">
              <a:solidFill>
                <a:srgbClr val="27251E"/>
              </a:solidFill>
              <a:effectLst/>
              <a:latin typeface="pplxSerif"/>
            </a:endParaRPr>
          </a:p>
          <a:p>
            <a:pPr algn="r" rtl="1"/>
            <a:r>
              <a:rPr lang="en-US" b="0" i="0" dirty="0">
                <a:solidFill>
                  <a:srgbClr val="27251E"/>
                </a:solidFill>
                <a:effectLst/>
                <a:latin typeface="pplxSerif"/>
              </a:rPr>
              <a:t>✅ </a:t>
            </a:r>
            <a:r>
              <a:rPr lang="fa-IR" b="1" i="0" dirty="0">
                <a:solidFill>
                  <a:srgbClr val="27251E"/>
                </a:solidFill>
                <a:effectLst/>
                <a:latin typeface="pplxSerif"/>
              </a:rPr>
              <a:t>بخش‌بندی = تقسیم مشتریان به گروه‌های همگن</a:t>
            </a:r>
            <a:br>
              <a:rPr lang="fa-IR" b="0" i="0" dirty="0">
                <a:solidFill>
                  <a:srgbClr val="27251E"/>
                </a:solidFill>
                <a:effectLst/>
                <a:latin typeface="pplxSerif"/>
              </a:rPr>
            </a:br>
            <a:r>
              <a:rPr lang="en-US" b="0" i="0" dirty="0">
                <a:solidFill>
                  <a:srgbClr val="27251E"/>
                </a:solidFill>
                <a:effectLst/>
                <a:latin typeface="pplxSerif"/>
              </a:rPr>
              <a:t>✅ </a:t>
            </a:r>
            <a:r>
              <a:rPr lang="fa-IR" b="1" i="0" dirty="0">
                <a:solidFill>
                  <a:srgbClr val="27251E"/>
                </a:solidFill>
                <a:effectLst/>
                <a:latin typeface="pplxSerif"/>
              </a:rPr>
              <a:t>هر گروه نیازهای متفاوتی دارد</a:t>
            </a:r>
            <a:br>
              <a:rPr lang="fa-IR" b="0" i="0" dirty="0">
                <a:solidFill>
                  <a:srgbClr val="27251E"/>
                </a:solidFill>
                <a:effectLst/>
                <a:latin typeface="pplxSerif"/>
              </a:rPr>
            </a:br>
            <a:r>
              <a:rPr lang="en-US" b="0" i="0" dirty="0">
                <a:solidFill>
                  <a:srgbClr val="27251E"/>
                </a:solidFill>
                <a:effectLst/>
                <a:latin typeface="pplxSerif"/>
              </a:rPr>
              <a:t>✅ </a:t>
            </a:r>
            <a:r>
              <a:rPr lang="fa-IR" b="1" i="0" dirty="0">
                <a:solidFill>
                  <a:srgbClr val="27251E"/>
                </a:solidFill>
                <a:effectLst/>
                <a:latin typeface="pplxSerif"/>
              </a:rPr>
              <a:t>این کمک می‌کند منابع را بهتر هزینه کنیم</a:t>
            </a:r>
            <a:br>
              <a:rPr lang="fa-IR" b="0" i="0" dirty="0">
                <a:solidFill>
                  <a:srgbClr val="27251E"/>
                </a:solidFill>
                <a:effectLst/>
                <a:latin typeface="pplxSerif"/>
              </a:rPr>
            </a:br>
            <a:r>
              <a:rPr lang="en-US" b="0" i="0" dirty="0">
                <a:solidFill>
                  <a:srgbClr val="27251E"/>
                </a:solidFill>
                <a:effectLst/>
                <a:latin typeface="pplxSerif"/>
              </a:rPr>
              <a:t>✅ </a:t>
            </a:r>
            <a:r>
              <a:rPr lang="fa-IR" b="1" i="0" dirty="0">
                <a:solidFill>
                  <a:srgbClr val="27251E"/>
                </a:solidFill>
                <a:effectLst/>
                <a:latin typeface="pplxSerif"/>
              </a:rPr>
              <a:t>سهم بازار و سود را افزایش می‌دهد</a:t>
            </a:r>
            <a:br>
              <a:rPr lang="fa-IR" b="0" i="0" dirty="0">
                <a:solidFill>
                  <a:srgbClr val="27251E"/>
                </a:solidFill>
                <a:effectLst/>
                <a:latin typeface="pplxSerif"/>
              </a:rPr>
            </a:br>
            <a:r>
              <a:rPr lang="en-US" b="0" i="0" dirty="0">
                <a:solidFill>
                  <a:srgbClr val="27251E"/>
                </a:solidFill>
                <a:effectLst/>
                <a:latin typeface="pplxSerif"/>
              </a:rPr>
              <a:t>✅ </a:t>
            </a:r>
            <a:r>
              <a:rPr lang="fa-IR" b="1" i="0" dirty="0">
                <a:solidFill>
                  <a:srgbClr val="27251E"/>
                </a:solidFill>
                <a:effectLst/>
                <a:latin typeface="pplxSerif"/>
              </a:rPr>
              <a:t>ریسک را کاهش می‌دهد</a:t>
            </a:r>
            <a:endParaRPr lang="fa-IR" b="0" i="0" dirty="0">
              <a:solidFill>
                <a:srgbClr val="27251E"/>
              </a:solidFill>
              <a:effectLst/>
              <a:latin typeface="pplxSerif"/>
            </a:endParaRPr>
          </a:p>
          <a:p>
            <a:pPr algn="r" rtl="1"/>
            <a:endParaRPr lang="fa-IR" b="0" i="0" dirty="0">
              <a:solidFill>
                <a:srgbClr val="27251E"/>
              </a:solidFill>
              <a:effectLst/>
              <a:latin typeface="pplxSerif"/>
            </a:endParaRP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5</a:t>
            </a:fld>
            <a:endParaRPr lang="en-US"/>
          </a:p>
        </p:txBody>
      </p:sp>
    </p:spTree>
    <p:extLst>
      <p:ext uri="{BB962C8B-B14F-4D97-AF65-F5344CB8AC3E}">
        <p14:creationId xmlns:p14="http://schemas.microsoft.com/office/powerpoint/2010/main" val="135184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i="0" dirty="0">
                <a:solidFill>
                  <a:srgbClr val="27251E"/>
                </a:solidFill>
                <a:effectLst/>
                <a:latin typeface="pplxSerif"/>
              </a:rPr>
              <a:t>ماتریس بخش‌بندی بازار: ابزاری عملی برای تقسیم‌بندی</a:t>
            </a:r>
            <a:endParaRPr lang="fa-IR" b="0" i="0" dirty="0">
              <a:solidFill>
                <a:srgbClr val="27251E"/>
              </a:solidFill>
              <a:effectLst/>
              <a:latin typeface="pplxSerif"/>
            </a:endParaRPr>
          </a:p>
          <a:p>
            <a:pPr algn="r" rtl="1"/>
            <a:r>
              <a:rPr lang="fa-IR" b="0" i="0" dirty="0">
                <a:solidFill>
                  <a:srgbClr val="27251E"/>
                </a:solidFill>
                <a:effectLst/>
                <a:latin typeface="pplxSerif"/>
              </a:rPr>
              <a:t>برای اینکه یک شرکت بتواند استراتژی خود را به شیوه‌ای مؤثر اجرا کند، باید بازار را بر اساس معیارهای مختلفی به بخش‌های کوچک‌تر تقسیم نماید. </a:t>
            </a:r>
            <a:r>
              <a:rPr lang="fa-IR" b="1" i="0" dirty="0">
                <a:solidFill>
                  <a:srgbClr val="27251E"/>
                </a:solidFill>
                <a:effectLst/>
                <a:latin typeface="pplxSerif"/>
              </a:rPr>
              <a:t>ماتریس بخش‌بندی بازار</a:t>
            </a:r>
            <a:r>
              <a:rPr lang="fa-IR" b="0" i="0" dirty="0">
                <a:solidFill>
                  <a:srgbClr val="27251E"/>
                </a:solidFill>
                <a:effectLst/>
                <a:latin typeface="pplxSerif"/>
              </a:rPr>
              <a:t> ابزاری است که این کار را ساده‌تر می‌کند.</a:t>
            </a:r>
          </a:p>
          <a:p>
            <a:pPr algn="r" rtl="1"/>
            <a:r>
              <a:rPr lang="fa-IR" b="0" i="0" dirty="0">
                <a:solidFill>
                  <a:srgbClr val="27251E"/>
                </a:solidFill>
                <a:effectLst/>
                <a:latin typeface="pplxSerif"/>
              </a:rPr>
              <a:t>این ماتریس معمولاً </a:t>
            </a:r>
            <a:r>
              <a:rPr lang="fa-IR" b="1" i="0" dirty="0">
                <a:solidFill>
                  <a:srgbClr val="27251E"/>
                </a:solidFill>
                <a:effectLst/>
                <a:latin typeface="pplxSerif"/>
              </a:rPr>
              <a:t>دو یا چند معیار مهم</a:t>
            </a:r>
            <a:r>
              <a:rPr lang="fa-IR" b="0" i="0" dirty="0">
                <a:solidFill>
                  <a:srgbClr val="27251E"/>
                </a:solidFill>
                <a:effectLst/>
                <a:latin typeface="pplxSerif"/>
              </a:rPr>
              <a:t> را انتخاب می‌کند و بر اساس آن‌ها، بازار را به بخش‌های منطقی تقسیم می‌نماید. برای مثال، یک شرکت تولیدکننده </a:t>
            </a:r>
            <a:r>
              <a:rPr lang="fa-IR" b="1" i="0" dirty="0">
                <a:solidFill>
                  <a:srgbClr val="27251E"/>
                </a:solidFill>
                <a:effectLst/>
                <a:latin typeface="pplxSerif"/>
              </a:rPr>
              <a:t>دستگاه چمن‌زن</a:t>
            </a:r>
            <a:r>
              <a:rPr lang="fa-IR" b="0" i="0" dirty="0">
                <a:solidFill>
                  <a:srgbClr val="27251E"/>
                </a:solidFill>
                <a:effectLst/>
                <a:latin typeface="pplxSerif"/>
              </a:rPr>
              <a:t> می‌تواند </a:t>
            </a:r>
            <a:r>
              <a:rPr lang="fa-IR" b="1" i="0" dirty="0">
                <a:solidFill>
                  <a:srgbClr val="27251E"/>
                </a:solidFill>
                <a:effectLst/>
                <a:latin typeface="pplxSerif"/>
              </a:rPr>
              <a:t>میزان مصرف</a:t>
            </a:r>
            <a:r>
              <a:rPr lang="fa-IR" b="0" i="0" dirty="0">
                <a:solidFill>
                  <a:srgbClr val="27251E"/>
                </a:solidFill>
                <a:effectLst/>
                <a:latin typeface="pplxSerif"/>
              </a:rPr>
              <a:t> (بسیار زیاد، اندک یا بدون مصرف) و </a:t>
            </a:r>
            <a:r>
              <a:rPr lang="fa-IR" b="1" i="0" dirty="0">
                <a:solidFill>
                  <a:srgbClr val="27251E"/>
                </a:solidFill>
                <a:effectLst/>
                <a:latin typeface="pplxSerif"/>
              </a:rPr>
              <a:t>درآمد و محل سکونت</a:t>
            </a:r>
            <a:r>
              <a:rPr lang="fa-IR" b="0" i="0" dirty="0">
                <a:solidFill>
                  <a:srgbClr val="27251E"/>
                </a:solidFill>
                <a:effectLst/>
                <a:latin typeface="pplxSerif"/>
              </a:rPr>
              <a:t> (درآمد بالا/پایین در شهر، حومه یا روستا) را به عنوان دو معیار اصلی انتخاب کند.</a:t>
            </a:r>
          </a:p>
          <a:p>
            <a:pPr algn="r" rtl="1"/>
            <a:r>
              <a:rPr lang="fa-IR" b="1" i="0" dirty="0">
                <a:solidFill>
                  <a:srgbClr val="27251E"/>
                </a:solidFill>
                <a:effectLst/>
                <a:latin typeface="pplxSerif"/>
              </a:rPr>
              <a:t>این رویکرد شرکت‌ها را قادر می‌سازد تا:</a:t>
            </a:r>
            <a:endParaRPr lang="fa-IR" b="0" i="0" dirty="0">
              <a:solidFill>
                <a:srgbClr val="27251E"/>
              </a:solidFill>
              <a:effectLst/>
              <a:latin typeface="pplxSerif"/>
            </a:endParaRPr>
          </a:p>
          <a:p>
            <a:pPr algn="r" rtl="1">
              <a:buFont typeface="Arial" panose="020B0604020202020204" pitchFamily="34" charset="0"/>
              <a:buChar char="•"/>
            </a:pPr>
            <a:r>
              <a:rPr lang="fa-IR" b="1" i="0" dirty="0">
                <a:solidFill>
                  <a:srgbClr val="27251E"/>
                </a:solidFill>
                <a:effectLst/>
                <a:latin typeface="pplxSerif"/>
              </a:rPr>
              <a:t>هر بخش را جداگانه ارزیابی کنند</a:t>
            </a:r>
            <a:r>
              <a:rPr lang="fa-IR" b="0" i="0" dirty="0">
                <a:solidFill>
                  <a:srgbClr val="27251E"/>
                </a:solidFill>
                <a:effectLst/>
                <a:latin typeface="pplxSerif"/>
              </a:rPr>
              <a:t> و ببینند کدام بخش‌ها از نظر فروش و سود بیشترین پتانسیل را دارند</a:t>
            </a:r>
          </a:p>
          <a:p>
            <a:pPr algn="r" rtl="1">
              <a:buFont typeface="Arial" panose="020B0604020202020204" pitchFamily="34" charset="0"/>
              <a:buChar char="•"/>
            </a:pPr>
            <a:r>
              <a:rPr lang="fa-IR" b="1" i="0" dirty="0">
                <a:solidFill>
                  <a:srgbClr val="27251E"/>
                </a:solidFill>
                <a:effectLst/>
                <a:latin typeface="pplxSerif"/>
              </a:rPr>
              <a:t>استراتژی‌های متناسب</a:t>
            </a:r>
            <a:r>
              <a:rPr lang="fa-IR" b="0" i="0" dirty="0">
                <a:solidFill>
                  <a:srgbClr val="27251E"/>
                </a:solidFill>
                <a:effectLst/>
                <a:latin typeface="pplxSerif"/>
              </a:rPr>
              <a:t> برای هر بخش طراحی نمایند، نه یک استراتژی یکسان برای کل بازار</a:t>
            </a:r>
          </a:p>
          <a:p>
            <a:pPr algn="r" rtl="1">
              <a:buFont typeface="Arial" panose="020B0604020202020204" pitchFamily="34" charset="0"/>
              <a:buChar char="•"/>
            </a:pPr>
            <a:r>
              <a:rPr lang="fa-IR" b="1" i="0" dirty="0">
                <a:solidFill>
                  <a:srgbClr val="27251E"/>
                </a:solidFill>
                <a:effectLst/>
                <a:latin typeface="pplxSerif"/>
              </a:rPr>
              <a:t>منابع محدود خود را بهتر تخصیص دهند</a:t>
            </a:r>
            <a:r>
              <a:rPr lang="fa-IR" b="0" i="0" dirty="0">
                <a:solidFill>
                  <a:srgbClr val="27251E"/>
                </a:solidFill>
                <a:effectLst/>
                <a:latin typeface="pplxSerif"/>
              </a:rPr>
              <a:t> و بر بخش‌های پر‌بازدهی تمرکز کنند</a:t>
            </a:r>
          </a:p>
          <a:p>
            <a:pPr algn="r" rtl="1">
              <a:buFont typeface="Arial" panose="020B0604020202020204" pitchFamily="34" charset="0"/>
              <a:buChar char="•"/>
            </a:pPr>
            <a:r>
              <a:rPr lang="fa-IR" b="1" i="0" dirty="0">
                <a:solidFill>
                  <a:srgbClr val="27251E"/>
                </a:solidFill>
                <a:effectLst/>
                <a:latin typeface="pplxSerif"/>
              </a:rPr>
              <a:t>فرصت‌های جدید</a:t>
            </a:r>
            <a:r>
              <a:rPr lang="fa-IR" b="0" i="0" dirty="0">
                <a:solidFill>
                  <a:srgbClr val="27251E"/>
                </a:solidFill>
                <a:effectLst/>
                <a:latin typeface="pplxSerif"/>
              </a:rPr>
              <a:t> را کشف نمایند (مثلاً بخش‌هایی که هنوز تحت‌الپوشش هستند)</a:t>
            </a:r>
          </a:p>
          <a:p>
            <a:pPr algn="r" rtl="1"/>
            <a:r>
              <a:rPr lang="fa-IR" b="0" i="0" dirty="0">
                <a:solidFill>
                  <a:srgbClr val="27251E"/>
                </a:solidFill>
                <a:effectLst/>
                <a:latin typeface="pplxSerif"/>
              </a:rPr>
              <a:t>به این ترتیب، ماتریس بخش‌بندی از یک ابزار ساده به یک </a:t>
            </a:r>
            <a:r>
              <a:rPr lang="fa-IR" b="1" i="0" dirty="0">
                <a:solidFill>
                  <a:srgbClr val="27251E"/>
                </a:solidFill>
                <a:effectLst/>
                <a:latin typeface="pplxSerif"/>
              </a:rPr>
              <a:t>استراتژی قدرتمند برای موفقیت بازار</a:t>
            </a:r>
            <a:r>
              <a:rPr lang="fa-IR" b="0" i="0" dirty="0">
                <a:solidFill>
                  <a:srgbClr val="27251E"/>
                </a:solidFill>
                <a:effectLst/>
                <a:latin typeface="pplxSerif"/>
              </a:rPr>
              <a:t> تبدیل می‌شود.</a:t>
            </a: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6</a:t>
            </a:fld>
            <a:endParaRPr lang="en-US"/>
          </a:p>
        </p:txBody>
      </p:sp>
    </p:spTree>
    <p:extLst>
      <p:ext uri="{BB962C8B-B14F-4D97-AF65-F5344CB8AC3E}">
        <p14:creationId xmlns:p14="http://schemas.microsoft.com/office/powerpoint/2010/main" val="793457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15000"/>
              </a:lnSpc>
              <a:spcBef>
                <a:spcPts val="0"/>
              </a:spcBef>
              <a:spcAft>
                <a:spcPts val="1000"/>
              </a:spcAft>
            </a:pPr>
            <a:r>
              <a:rPr lang="ar-SA" sz="1800" b="1" dirty="0">
                <a:effectLst/>
                <a:latin typeface="Cambria" panose="02040503050406030204" pitchFamily="18" charset="0"/>
                <a:ea typeface="MS Mincho" panose="02020609040205080304" pitchFamily="49" charset="-128"/>
                <a:cs typeface="B Nazanin" panose="00000400000000000000" pitchFamily="2" charset="-78"/>
              </a:rPr>
              <a:t>تعیین جایگاه محصول در بازار</a:t>
            </a:r>
            <a:endParaRPr lang="en-US" sz="1800" b="1" dirty="0">
              <a:effectLst/>
              <a:latin typeface="Cambria" panose="02040503050406030204" pitchFamily="18" charset="0"/>
              <a:ea typeface="MS Mincho" panose="02020609040205080304" pitchFamily="49" charset="-128"/>
              <a:cs typeface="Arial" panose="020B0604020202020204" pitchFamily="34" charset="0"/>
            </a:endParaRPr>
          </a:p>
          <a:p>
            <a:pPr marL="0" marR="0" algn="just" rtl="1">
              <a:lnSpc>
                <a:spcPct val="115000"/>
              </a:lnSpc>
              <a:spcBef>
                <a:spcPts val="0"/>
              </a:spcBef>
              <a:spcAft>
                <a:spcPts val="1000"/>
              </a:spcAft>
            </a:pPr>
            <a:r>
              <a:rPr lang="ar-SA" sz="1800" dirty="0">
                <a:effectLst/>
                <a:latin typeface="Cambria" panose="02040503050406030204" pitchFamily="18" charset="0"/>
                <a:ea typeface="MS Mincho" panose="02020609040205080304" pitchFamily="49" charset="-128"/>
                <a:cs typeface="B Nazanin" panose="00000400000000000000" pitchFamily="2" charset="-78"/>
              </a:rPr>
              <a:t>تعیین جایگاه محصول  به معنای تعیین جایگاهی منحصربه‌فرد برای محصول یا خدمت در ذهن مشتریان است. این فرایند نتیجه مستقیمی از بخش‌بندی بازار است. اگر بخش‌بندی بازار به ما می‌گوید که "کدام مشتریان" وجود دارند، تعیین جایگاه محصول به ما می‌گوید که "چگونه" می‌توانیم این مشتریان را راضی کنیم و "چرا" محصول ما بهتر از رقبای دیگر است</a:t>
            </a:r>
            <a:r>
              <a:rPr lang="en-US" sz="1800" dirty="0">
                <a:effectLst/>
                <a:latin typeface="Cambria" panose="02040503050406030204" pitchFamily="18" charset="0"/>
                <a:ea typeface="MS Mincho" panose="02020609040205080304" pitchFamily="49" charset="-128"/>
                <a:cs typeface="B Nazanin" panose="00000400000000000000" pitchFamily="2" charset="-78"/>
              </a:rPr>
              <a:t>.</a:t>
            </a:r>
            <a:endParaRPr lang="fa-IR" sz="1800" dirty="0">
              <a:effectLst/>
              <a:latin typeface="Cambria" panose="02040503050406030204" pitchFamily="18" charset="0"/>
              <a:ea typeface="MS Mincho" panose="02020609040205080304" pitchFamily="49" charset="-128"/>
              <a:cs typeface="B Nazanin" panose="00000400000000000000" pitchFamily="2" charset="-78"/>
            </a:endParaRPr>
          </a:p>
          <a:p>
            <a:pPr marL="0" marR="0" algn="just" rtl="1">
              <a:lnSpc>
                <a:spcPct val="115000"/>
              </a:lnSpc>
              <a:spcBef>
                <a:spcPts val="0"/>
              </a:spcBef>
              <a:spcAft>
                <a:spcPts val="1000"/>
              </a:spcAft>
            </a:pPr>
            <a:endParaRPr lang="fa-IR" sz="1800" b="0" i="0" dirty="0">
              <a:solidFill>
                <a:srgbClr val="27251E"/>
              </a:solidFill>
              <a:effectLst/>
              <a:latin typeface="Cambria" panose="02040503050406030204" pitchFamily="18" charset="0"/>
              <a:ea typeface="MS Mincho" panose="02020609040205080304" pitchFamily="49" charset="-128"/>
              <a:cs typeface="B Nazanin" panose="00000400000000000000" pitchFamily="2" charset="-78"/>
            </a:endParaRPr>
          </a:p>
          <a:p>
            <a:pPr marL="0" marR="0" algn="just" rtl="1">
              <a:lnSpc>
                <a:spcPct val="115000"/>
              </a:lnSpc>
              <a:spcBef>
                <a:spcPts val="0"/>
              </a:spcBef>
              <a:spcAft>
                <a:spcPts val="1000"/>
              </a:spcAft>
            </a:pPr>
            <a:r>
              <a:rPr lang="fa-IR" sz="2200" b="1" i="0" dirty="0">
                <a:solidFill>
                  <a:srgbClr val="FF0000"/>
                </a:solidFill>
                <a:effectLst/>
                <a:latin typeface="Cambria" panose="02040503050406030204" pitchFamily="18" charset="0"/>
                <a:ea typeface="MS Mincho" panose="02020609040205080304" pitchFamily="49" charset="-128"/>
                <a:cs typeface="B Nazanin" panose="00000400000000000000" pitchFamily="2" charset="-78"/>
              </a:rPr>
              <a:t>تفاوت بخشبندی و جایگاه یابی </a:t>
            </a:r>
          </a:p>
          <a:p>
            <a:pPr marL="0" marR="0" algn="r" rtl="1">
              <a:lnSpc>
                <a:spcPct val="115000"/>
              </a:lnSpc>
              <a:spcBef>
                <a:spcPts val="0"/>
              </a:spcBef>
              <a:spcAft>
                <a:spcPts val="1000"/>
              </a:spcAft>
            </a:pPr>
            <a:r>
              <a:rPr lang="fa-IR" sz="2800" b="1" i="0" dirty="0">
                <a:solidFill>
                  <a:srgbClr val="27251E"/>
                </a:solidFill>
                <a:effectLst/>
                <a:latin typeface="pplxSerif"/>
              </a:rPr>
              <a:t>بخش‌بندی بازار</a:t>
            </a:r>
            <a:r>
              <a:rPr lang="fa-IR" sz="2800" b="0" i="0" dirty="0">
                <a:solidFill>
                  <a:srgbClr val="27251E"/>
                </a:solidFill>
                <a:effectLst/>
                <a:latin typeface="pplxSerif"/>
              </a:rPr>
              <a:t> یعنی تقسیم مشتریان به گروه‌های مختلف بر اساس نیازها و عادت‌های خرید.</a:t>
            </a:r>
            <a:br>
              <a:rPr lang="fa-IR" sz="2800" dirty="0"/>
            </a:br>
            <a:r>
              <a:rPr lang="fa-IR" sz="2800" b="1" i="0" dirty="0">
                <a:solidFill>
                  <a:srgbClr val="27251E"/>
                </a:solidFill>
                <a:effectLst/>
                <a:latin typeface="pplxSerif"/>
              </a:rPr>
              <a:t>جایگاه‌یابی محصول</a:t>
            </a:r>
            <a:r>
              <a:rPr lang="fa-IR" sz="2800" b="0" i="0" dirty="0">
                <a:solidFill>
                  <a:srgbClr val="27251E"/>
                </a:solidFill>
                <a:effectLst/>
                <a:latin typeface="pplxSerif"/>
              </a:rPr>
              <a:t> یعنی مشخص کردن موقعیت محصول در ذهن مشتری و در مقایسه با رقبا در همان بازار هدف.</a:t>
            </a:r>
            <a:br>
              <a:rPr lang="fa-IR" sz="2800" dirty="0"/>
            </a:br>
            <a:r>
              <a:rPr lang="fa-IR" sz="2800" b="0" i="0" dirty="0">
                <a:solidFill>
                  <a:srgbClr val="27251E"/>
                </a:solidFill>
                <a:effectLst/>
                <a:latin typeface="pplxSerif"/>
              </a:rPr>
              <a:t>به زبان ساده، در بخش‌بندی می‌فهمیم </a:t>
            </a:r>
            <a:r>
              <a:rPr lang="fa-IR" sz="2800" b="1" i="0" dirty="0">
                <a:solidFill>
                  <a:srgbClr val="27251E"/>
                </a:solidFill>
                <a:effectLst/>
                <a:latin typeface="pplxSerif"/>
              </a:rPr>
              <a:t>به چه کسانی</a:t>
            </a:r>
            <a:r>
              <a:rPr lang="fa-IR" sz="2800" b="0" i="0" dirty="0">
                <a:solidFill>
                  <a:srgbClr val="27251E"/>
                </a:solidFill>
                <a:effectLst/>
                <a:latin typeface="pplxSerif"/>
              </a:rPr>
              <a:t> باید توجه کنیم، و در جایگاه‌یابی مشخص می‌کنیم </a:t>
            </a:r>
            <a:r>
              <a:rPr lang="fa-IR" sz="2800" b="1" i="0" dirty="0">
                <a:solidFill>
                  <a:srgbClr val="27251E"/>
                </a:solidFill>
                <a:effectLst/>
                <a:latin typeface="pplxSerif"/>
              </a:rPr>
              <a:t>با چه ویژگی و چه تفاوتی</a:t>
            </a:r>
            <a:r>
              <a:rPr lang="fa-IR" sz="2800" b="0" i="0" dirty="0">
                <a:solidFill>
                  <a:srgbClr val="27251E"/>
                </a:solidFill>
                <a:effectLst/>
                <a:latin typeface="pplxSerif"/>
              </a:rPr>
              <a:t> باید در ذهن آن‌ها شناخته شویم.</a:t>
            </a:r>
            <a:endParaRPr lang="fa-IR" sz="1800" b="0" i="0" dirty="0">
              <a:solidFill>
                <a:srgbClr val="27251E"/>
              </a:solidFill>
              <a:effectLst/>
              <a:latin typeface="Cambria" panose="02040503050406030204" pitchFamily="18" charset="0"/>
              <a:ea typeface="MS Mincho" panose="02020609040205080304" pitchFamily="49" charset="-128"/>
              <a:cs typeface="B Nazanin" panose="00000400000000000000" pitchFamily="2" charset="-78"/>
            </a:endParaRPr>
          </a:p>
          <a:p>
            <a:pPr marL="0" marR="0" algn="just" rtl="1">
              <a:lnSpc>
                <a:spcPct val="115000"/>
              </a:lnSpc>
              <a:spcBef>
                <a:spcPts val="0"/>
              </a:spcBef>
              <a:spcAft>
                <a:spcPts val="1000"/>
              </a:spcAft>
            </a:pPr>
            <a:endParaRPr lang="fa-IR" sz="1800" b="0" i="0" dirty="0">
              <a:solidFill>
                <a:srgbClr val="27251E"/>
              </a:solidFill>
              <a:effectLst/>
              <a:latin typeface="Cambria" panose="02040503050406030204" pitchFamily="18" charset="0"/>
              <a:ea typeface="MS Mincho" panose="02020609040205080304" pitchFamily="49" charset="-128"/>
              <a:cs typeface="B Nazanin" panose="00000400000000000000" pitchFamily="2" charset="-78"/>
            </a:endParaRPr>
          </a:p>
          <a:p>
            <a:pPr marL="0" marR="0" algn="just" rtl="1">
              <a:lnSpc>
                <a:spcPct val="115000"/>
              </a:lnSpc>
              <a:spcBef>
                <a:spcPts val="0"/>
              </a:spcBef>
              <a:spcAft>
                <a:spcPts val="1000"/>
              </a:spcAft>
            </a:pPr>
            <a:r>
              <a:rPr lang="fa-IR" sz="2800" b="0" i="0" dirty="0">
                <a:solidFill>
                  <a:srgbClr val="27251E"/>
                </a:solidFill>
                <a:effectLst/>
                <a:latin typeface="pplxSerif"/>
              </a:rPr>
              <a:t>در جایگاه‌یابی، فقط خود محصول ملاک نیست؛ بلکه مهم است مشتری چه برداشتی از آن داشته باشد. ممکن است یک شرکت فکر کند محصولش کیفیت بالایی دارد، اما اگر مشتری این کیفیت را احساس نکند، آن مزیت عملاً اثری نخواهد داشت. همچنین مشتری معمولاً محصول را به‌تنهایی نمی‌بیند، بلکه آن را با برندها و گزینه‌های دیگر مقایسه می‌کند. بنابراین، جایگاه‌یابی زمانی موفق است که محصول در ذهن مشتری، در مقایسه با رقبا، با یک ویژگی مشخص و قابل‌تشخیص شناخته شود.</a:t>
            </a:r>
            <a:endParaRPr lang="en-US" sz="1800" dirty="0">
              <a:effectLst/>
              <a:latin typeface="Cambria" panose="02040503050406030204" pitchFamily="18" charset="0"/>
              <a:ea typeface="MS Mincho" panose="02020609040205080304" pitchFamily="49" charset="-128"/>
              <a:cs typeface="B Nazanin" panose="00000400000000000000" pitchFamily="2" charset="-78"/>
            </a:endParaRPr>
          </a:p>
          <a:p>
            <a:pPr marL="0" marR="0" algn="just" rtl="1">
              <a:lnSpc>
                <a:spcPct val="115000"/>
              </a:lnSpc>
              <a:spcBef>
                <a:spcPts val="0"/>
              </a:spcBef>
              <a:spcAft>
                <a:spcPts val="1000"/>
              </a:spcAft>
            </a:pPr>
            <a:endParaRPr lang="en-US" sz="1800" dirty="0">
              <a:effectLst/>
              <a:latin typeface="Cambria" panose="02040503050406030204" pitchFamily="18"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7F886E5-64BB-4439-AD56-719A7C3429D9}" type="slidenum">
              <a:rPr lang="en-US" smtClean="0"/>
              <a:t>7</a:t>
            </a:fld>
            <a:endParaRPr lang="en-US"/>
          </a:p>
        </p:txBody>
      </p:sp>
    </p:spTree>
    <p:extLst>
      <p:ext uri="{BB962C8B-B14F-4D97-AF65-F5344CB8AC3E}">
        <p14:creationId xmlns:p14="http://schemas.microsoft.com/office/powerpoint/2010/main" val="170332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b="0" i="0" dirty="0">
                <a:solidFill>
                  <a:srgbClr val="27251E"/>
                </a:solidFill>
                <a:effectLst/>
                <a:latin typeface="pplxSerif"/>
              </a:rPr>
              <a:t>جایگاه‌یابی نشان می‌دهد که یک محصول یا برند با چه مبنایی باید در ذهن مشتری شناخته شود. این جایگاه می‌تواند بر اساس عواملی مانند کیفیت، طراحی، عملکرد، قیمت، نوع مصرف‌کننده، کاربرد محصول یا مقایسه با رقبا شکل بگیرد، و انتخاب درست این مبنا به شرکت کمک می‌کند مزیت اصلی خود را بهتر به مشتری منتقل کند. حالا در ادامه، مهم‌ترین انواع جایگاه‌یابی را به‌صورت جداگانه بررسی می‌کنیم</a:t>
            </a:r>
          </a:p>
          <a:p>
            <a:pPr marL="0" marR="0" lvl="0" indent="0" algn="r" defTabSz="914400" rtl="1" eaLnBrk="1" fontAlgn="auto" latinLnBrk="0" hangingPunct="1">
              <a:lnSpc>
                <a:spcPct val="100000"/>
              </a:lnSpc>
              <a:spcBef>
                <a:spcPts val="0"/>
              </a:spcBef>
              <a:spcAft>
                <a:spcPts val="0"/>
              </a:spcAft>
              <a:buClrTx/>
              <a:buSzTx/>
              <a:buFontTx/>
              <a:buNone/>
              <a:tabLst/>
              <a:defRPr/>
            </a:pPr>
            <a:endParaRPr lang="fa-IR" sz="1200" dirty="0">
              <a:latin typeface="Anjoman Condensed Bold" panose="00000806000000000000" pitchFamily="2" charset="-78"/>
              <a:cs typeface="Anjoman Condensed Bold" panose="00000806000000000000" pitchFamily="2" charset="-78"/>
            </a:endParaRPr>
          </a:p>
          <a:p>
            <a:pPr algn="r" rtl="1">
              <a:buFont typeface="Arial" panose="020B0604020202020204" pitchFamily="34" charset="0"/>
              <a:buChar char="•"/>
            </a:pPr>
            <a:r>
              <a:rPr lang="fa-IR" b="1" i="0" dirty="0">
                <a:solidFill>
                  <a:srgbClr val="27251E"/>
                </a:solidFill>
                <a:effectLst/>
                <a:latin typeface="pplxSerif"/>
              </a:rPr>
              <a:t>جایگاه‌یابی بر اساس ویژگی خاص:</a:t>
            </a:r>
            <a:r>
              <a:rPr lang="fa-IR" b="0" i="0" dirty="0">
                <a:solidFill>
                  <a:srgbClr val="27251E"/>
                </a:solidFill>
                <a:effectLst/>
                <a:latin typeface="pplxSerif"/>
              </a:rPr>
              <a:t> در این نوع، شرکت بر یک ویژگی مشخص و متمایز محصول تأکید می‌کند تا آن را از رقبا متفاوت نشان دهد؛ ویژگی‌هایی مانند کیفیت ساخت، طراحی، سرعت، دوام یا فناوری می‌توانند مبنای این نوع جایگاه‌یابی باشند.</a:t>
            </a:r>
          </a:p>
          <a:p>
            <a:pPr algn="r" rtl="1">
              <a:buFont typeface="Arial" panose="020B0604020202020204" pitchFamily="34" charset="0"/>
              <a:buChar char="•"/>
            </a:pPr>
            <a:r>
              <a:rPr lang="fa-IR" b="1" i="0" dirty="0">
                <a:solidFill>
                  <a:srgbClr val="27251E"/>
                </a:solidFill>
                <a:effectLst/>
                <a:latin typeface="pplxSerif"/>
              </a:rPr>
              <a:t>جایگاه‌یابی بر اساس مزیت:</a:t>
            </a:r>
            <a:r>
              <a:rPr lang="fa-IR" b="0" i="0" dirty="0">
                <a:solidFill>
                  <a:srgbClr val="27251E"/>
                </a:solidFill>
                <a:effectLst/>
                <a:latin typeface="pplxSerif"/>
              </a:rPr>
              <a:t> در این روش، تمرکز اصلی بر منافعی است که مشتری از مصرف محصول به دست می‌آورد؛ یعنی برند نشان می‌دهد که محصول چه نیازی را برطرف می‌کند و چه ارزشی برای مصرف‌کننده ایجاد می‌کند.</a:t>
            </a:r>
          </a:p>
          <a:p>
            <a:pPr algn="r" rtl="1">
              <a:buFont typeface="Arial" panose="020B0604020202020204" pitchFamily="34" charset="0"/>
              <a:buChar char="•"/>
            </a:pPr>
            <a:r>
              <a:rPr lang="fa-IR" b="1" i="0" dirty="0">
                <a:solidFill>
                  <a:srgbClr val="27251E"/>
                </a:solidFill>
                <a:effectLst/>
                <a:latin typeface="pplxSerif"/>
              </a:rPr>
              <a:t>جایگاه‌یابی بر اساس کاربرد:</a:t>
            </a:r>
            <a:r>
              <a:rPr lang="fa-IR" b="0" i="0" dirty="0">
                <a:solidFill>
                  <a:srgbClr val="27251E"/>
                </a:solidFill>
                <a:effectLst/>
                <a:latin typeface="pplxSerif"/>
              </a:rPr>
              <a:t> در این نوع، محصول برای یک موقعیت استفاده یا کاربرد مشخص معرفی می‌شود تا در ذهن مشتری با همان موقعیت شناخته شود؛ برای مثال، یک محصول می‌تواند به‌عنوان بهترین گزینه برای ورزش، سفر یا استفاده روزانه معرفی شود.</a:t>
            </a:r>
          </a:p>
          <a:p>
            <a:pPr algn="r" rtl="1">
              <a:buFont typeface="Arial" panose="020B0604020202020204" pitchFamily="34" charset="0"/>
              <a:buChar char="•"/>
            </a:pPr>
            <a:r>
              <a:rPr lang="fa-IR" b="1" i="0" dirty="0">
                <a:solidFill>
                  <a:srgbClr val="27251E"/>
                </a:solidFill>
                <a:effectLst/>
                <a:latin typeface="pplxSerif"/>
              </a:rPr>
              <a:t>جایگاه‌یابی بر اساس کاربر:</a:t>
            </a:r>
            <a:r>
              <a:rPr lang="fa-IR" b="0" i="0" dirty="0">
                <a:solidFill>
                  <a:srgbClr val="27251E"/>
                </a:solidFill>
                <a:effectLst/>
                <a:latin typeface="pplxSerif"/>
              </a:rPr>
              <a:t> در این روش، محصول برای یک گروه خاص از مصرف‌کنندگان طراحی یا معرفی می‌شود و پیام بازاریابی آن متناسب با ویژگی‌های همان گروه شکل می‌گیرد؛ مانند کودکان، سالمندان، ورزشکاران یا کاربران حرفه‌ای.</a:t>
            </a:r>
          </a:p>
          <a:p>
            <a:pPr algn="r" rtl="1">
              <a:buFont typeface="Arial" panose="020B0604020202020204" pitchFamily="34" charset="0"/>
              <a:buChar char="•"/>
            </a:pPr>
            <a:r>
              <a:rPr lang="fa-IR" b="1" i="0" dirty="0">
                <a:solidFill>
                  <a:srgbClr val="27251E"/>
                </a:solidFill>
                <a:effectLst/>
                <a:latin typeface="pplxSerif"/>
              </a:rPr>
              <a:t>جایگاه‌یابی رقابتی:</a:t>
            </a:r>
            <a:r>
              <a:rPr lang="fa-IR" b="0" i="0" dirty="0">
                <a:solidFill>
                  <a:srgbClr val="27251E"/>
                </a:solidFill>
                <a:effectLst/>
                <a:latin typeface="pplxSerif"/>
              </a:rPr>
              <a:t> در این نوع، شرکت جایگاه خود را با مقایسه مستقیم یا غیرمستقیم با رقبا مشخص می‌کند و بر برتری خود در یک معیار مهم مانند قیمت، کیفیت، سرعت یا خدمات تأکید دارد.</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b="1" i="0" dirty="0">
                <a:solidFill>
                  <a:srgbClr val="27251E"/>
                </a:solidFill>
                <a:effectLst/>
                <a:latin typeface="pplxSerif"/>
              </a:rPr>
              <a:t>جایگاه‌یابی بر اساس قیمت</a:t>
            </a:r>
            <a:r>
              <a:rPr lang="en-US" b="1" i="0" dirty="0">
                <a:solidFill>
                  <a:srgbClr val="27251E"/>
                </a:solidFill>
                <a:effectLst/>
                <a:latin typeface="pplxSerif"/>
              </a:rPr>
              <a:t>:</a:t>
            </a:r>
            <a:r>
              <a:rPr lang="fa-IR" b="1" i="0" dirty="0">
                <a:solidFill>
                  <a:srgbClr val="27251E"/>
                </a:solidFill>
                <a:effectLst/>
                <a:latin typeface="pplxSerif"/>
              </a:rPr>
              <a:t> </a:t>
            </a:r>
            <a:r>
              <a:rPr lang="fa-IR" b="0" i="0" dirty="0">
                <a:solidFill>
                  <a:srgbClr val="27251E"/>
                </a:solidFill>
                <a:effectLst/>
                <a:latin typeface="pplxSerif"/>
              </a:rPr>
              <a:t>در این روش، قیمت به‌عنوان عامل اصلی تمایز مطرح می‌شود و محصول یا به‌عنوان گزینه‌ای اقتصادی و مقرون‌به‌صرفه معرفی می‌شود، یا به‌عنوان محصولی گران‌قیمت که ارزش و اعتبار بیشتری را القا می‌کند.</a:t>
            </a:r>
          </a:p>
          <a:p>
            <a:pPr algn="r" rtl="1">
              <a:buFont typeface="Arial" panose="020B0604020202020204" pitchFamily="34" charset="0"/>
              <a:buChar char="•"/>
            </a:pPr>
            <a:r>
              <a:rPr lang="fa-IR" b="1" i="0" dirty="0">
                <a:solidFill>
                  <a:srgbClr val="27251E"/>
                </a:solidFill>
                <a:effectLst/>
                <a:latin typeface="pplxSerif"/>
              </a:rPr>
              <a:t>جایگاه‌یابی بر اساس کیفیت</a:t>
            </a:r>
            <a:r>
              <a:rPr lang="en-US" b="1" i="0" dirty="0">
                <a:solidFill>
                  <a:srgbClr val="27251E"/>
                </a:solidFill>
                <a:effectLst/>
                <a:latin typeface="pplxSerif"/>
              </a:rPr>
              <a:t>:</a:t>
            </a:r>
            <a:r>
              <a:rPr lang="fa-IR" b="1" i="0" dirty="0">
                <a:solidFill>
                  <a:srgbClr val="27251E"/>
                </a:solidFill>
                <a:effectLst/>
                <a:latin typeface="pplxSerif"/>
              </a:rPr>
              <a:t> </a:t>
            </a:r>
            <a:r>
              <a:rPr lang="fa-IR" b="0" i="0" dirty="0">
                <a:solidFill>
                  <a:srgbClr val="27251E"/>
                </a:solidFill>
                <a:effectLst/>
                <a:latin typeface="pplxSerif"/>
              </a:rPr>
              <a:t>در این نوع، برند تلاش می‌کند محصول خود را با تأکید بر کیفیت برتر، دوام بیشتر، عملکرد بهتر یا استاندارد بالاتر در ذهن مشتری متمایز کند تا به‌عنوان یک گزینه قابل اعتماد و ممتاز شناخته شود.</a:t>
            </a:r>
          </a:p>
          <a:p>
            <a:pPr algn="r" rtl="1">
              <a:buFont typeface="Arial" panose="020B0604020202020204" pitchFamily="34" charset="0"/>
              <a:buChar char="•"/>
            </a:pPr>
            <a:endParaRPr lang="fa-IR" b="0" i="0" dirty="0">
              <a:solidFill>
                <a:srgbClr val="27251E"/>
              </a:solidFill>
              <a:effectLst/>
              <a:latin typeface="pplxSerif"/>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fa-IR" sz="1200" dirty="0">
              <a:latin typeface="Anjoman Condensed Bold" panose="00000806000000000000" pitchFamily="2" charset="-78"/>
              <a:cs typeface="Anjoman Condensed Bold" panose="00000806000000000000" pitchFamily="2" charset="-78"/>
            </a:endParaRPr>
          </a:p>
          <a:p>
            <a:pPr algn="r" rtl="1"/>
            <a:endParaRPr lang="en-US" dirty="0"/>
          </a:p>
        </p:txBody>
      </p:sp>
      <p:sp>
        <p:nvSpPr>
          <p:cNvPr id="4" name="Slide Number Placeholder 3"/>
          <p:cNvSpPr>
            <a:spLocks noGrp="1"/>
          </p:cNvSpPr>
          <p:nvPr>
            <p:ph type="sldNum" sz="quarter" idx="5"/>
          </p:nvPr>
        </p:nvSpPr>
        <p:spPr/>
        <p:txBody>
          <a:bodyPr/>
          <a:lstStyle/>
          <a:p>
            <a:fld id="{67F886E5-64BB-4439-AD56-719A7C3429D9}" type="slidenum">
              <a:rPr lang="en-US" smtClean="0"/>
              <a:t>8</a:t>
            </a:fld>
            <a:endParaRPr lang="en-US"/>
          </a:p>
        </p:txBody>
      </p:sp>
    </p:spTree>
    <p:extLst>
      <p:ext uri="{BB962C8B-B14F-4D97-AF65-F5344CB8AC3E}">
        <p14:creationId xmlns:p14="http://schemas.microsoft.com/office/powerpoint/2010/main" val="3435760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27251E"/>
                </a:solidFill>
                <a:effectLst/>
                <a:latin typeface="pplxSerif"/>
              </a:rPr>
              <a:t>در این بخش، به مراحل و اهمیت جایگاه‌یابی می‌پردازیم؛ چون جایگاه‌یابی در واقع مسیر تمایز یک برند در ذهن مشتری است. منظور از جایگاه‌یابی این است که یک محصول یا برند با چه تصویر و چه ویژگی‌ای باید در ذهن مشتری شناخته شود و چه تفاوتی با رقبا داشته باشد.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در مرحله اول، باید مشخص شود که مشتریان در این بازار بر چه اساسی برندها را با هم مقایسه می‌کنند. این معیارها می‌توانند شامل قیمت، کیفیت، سرعت خدمات، طراحی، نوآوری یا اعتبار برند باشند. در واقع، شرکت باید بداند مشتری هنگام انتخاب، به چه عواملی بیشتر توجه می‌کند.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بعد از آن، یک نمودار دو بعدی یا نقشه ادراکی رسم می‌شود. در این نمودار، دو معیار مهم روی دو محور قرار می‌گیرند و برندها و محصولات مختلف براساس آن‌ها روی نقشه مشخص می‌شوند. این کار کمک می‌کند موقعیت برندها در بازار به‌صورت واضح و قابل مقایسه دیده شود.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در ادامه، جایگاه رقبا و همچنین جایگاه محصول شرکت روی این نقشه تعیین می‌شود. این مرحله اهمیت زیادی دارد، چون نشان می‌دهد برند ما در مقایسه با رقبا در چه وضعیتی قرار دارد و آیا در یک فضای شلوغ وارد شده یا هنوز فرصت تمایز وجود دارد. البته این تحلیل باید بر اساس اطلاعات واقعی بازار انجام شود، نه صرفاً بر اساس حدس و برداشت شخصی.</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مرحله بعد، شناسایی فضاهای خالی بازار است. یعنی بخش‌هایی از بازار که هنوز رقابت کمتری در آن‌ها وجود دارد و می‌توانند فرصت مناسبی برای ورود و تمایز ایجاد کنند. در واقع، هدف این نیست که فقط شبیه رقبا باشیم، بلکه باید جایگاهی را پیدا کنیم که هم متفاوت باشد و هم برای مشتری جذابیت داشته باشد.</a:t>
            </a:r>
          </a:p>
          <a:p>
            <a:pPr algn="r" rtl="1"/>
            <a:endParaRPr lang="fa-IR" b="0" i="0" dirty="0">
              <a:solidFill>
                <a:srgbClr val="27251E"/>
              </a:solidFill>
              <a:effectLst/>
              <a:latin typeface="pplxSerif"/>
            </a:endParaRPr>
          </a:p>
          <a:p>
            <a:pPr algn="r" rtl="1"/>
            <a:r>
              <a:rPr lang="fa-IR" b="0" i="0" dirty="0">
                <a:solidFill>
                  <a:srgbClr val="27251E"/>
                </a:solidFill>
                <a:effectLst/>
                <a:latin typeface="pplxSerif"/>
              </a:rPr>
              <a:t>در نهایت، بعد از انتخاب جایگاه مناسب، شرکت باید برنامه بازاریابی خود را با آن هماهنگ کند؛ یعنی محصول، قیمت، توزیع و تبلیغات باید همگی در راستای همان جایگاه باشند. به همین دلیل، جایگاه‌یابی درست باعث تمایز در بازار، ساده‌تر شدن تصمیم‌گیری مشتری، افزایش وفاداری و در نهایت رشد سهم بازار می‌شود.</a:t>
            </a:r>
          </a:p>
        </p:txBody>
      </p:sp>
      <p:sp>
        <p:nvSpPr>
          <p:cNvPr id="4" name="Slide Number Placeholder 3"/>
          <p:cNvSpPr>
            <a:spLocks noGrp="1"/>
          </p:cNvSpPr>
          <p:nvPr>
            <p:ph type="sldNum" sz="quarter" idx="5"/>
          </p:nvPr>
        </p:nvSpPr>
        <p:spPr/>
        <p:txBody>
          <a:bodyPr/>
          <a:lstStyle/>
          <a:p>
            <a:fld id="{67F886E5-64BB-4439-AD56-719A7C3429D9}" type="slidenum">
              <a:rPr lang="en-US" smtClean="0"/>
              <a:t>9</a:t>
            </a:fld>
            <a:endParaRPr lang="en-US"/>
          </a:p>
        </p:txBody>
      </p:sp>
    </p:spTree>
    <p:extLst>
      <p:ext uri="{BB962C8B-B14F-4D97-AF65-F5344CB8AC3E}">
        <p14:creationId xmlns:p14="http://schemas.microsoft.com/office/powerpoint/2010/main" val="2045970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E22A3F-A800-4952-9FFB-F28D0810174B}"/>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2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913039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6CE5363-9B53-44EE-AB0C-48577A0F06A1}"/>
              </a:ext>
            </a:extLst>
          </p:cNvPr>
          <p:cNvSpPr>
            <a:spLocks noGrp="1"/>
          </p:cNvSpPr>
          <p:nvPr>
            <p:ph type="pic" sz="quarter" idx="10"/>
          </p:nvPr>
        </p:nvSpPr>
        <p:spPr>
          <a:xfrm>
            <a:off x="1159005" y="1165697"/>
            <a:ext cx="4381500" cy="2209800"/>
          </a:xfrm>
          <a:custGeom>
            <a:avLst/>
            <a:gdLst>
              <a:gd name="connsiteX0" fmla="*/ 0 w 4381500"/>
              <a:gd name="connsiteY0" fmla="*/ 0 h 2209800"/>
              <a:gd name="connsiteX1" fmla="*/ 4381500 w 4381500"/>
              <a:gd name="connsiteY1" fmla="*/ 0 h 2209800"/>
              <a:gd name="connsiteX2" fmla="*/ 4381500 w 4381500"/>
              <a:gd name="connsiteY2" fmla="*/ 2209800 h 2209800"/>
              <a:gd name="connsiteX3" fmla="*/ 0 w 4381500"/>
              <a:gd name="connsiteY3" fmla="*/ 2209800 h 2209800"/>
            </a:gdLst>
            <a:ahLst/>
            <a:cxnLst>
              <a:cxn ang="0">
                <a:pos x="connsiteX0" y="connsiteY0"/>
              </a:cxn>
              <a:cxn ang="0">
                <a:pos x="connsiteX1" y="connsiteY1"/>
              </a:cxn>
              <a:cxn ang="0">
                <a:pos x="connsiteX2" y="connsiteY2"/>
              </a:cxn>
              <a:cxn ang="0">
                <a:pos x="connsiteX3" y="connsiteY3"/>
              </a:cxn>
            </a:cxnLst>
            <a:rect l="l" t="t" r="r" b="b"/>
            <a:pathLst>
              <a:path w="4381500" h="2209800">
                <a:moveTo>
                  <a:pt x="0" y="0"/>
                </a:moveTo>
                <a:lnTo>
                  <a:pt x="4381500" y="0"/>
                </a:lnTo>
                <a:lnTo>
                  <a:pt x="4381500" y="2209800"/>
                </a:lnTo>
                <a:lnTo>
                  <a:pt x="0" y="2209800"/>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51514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B192B1C-F439-4114-9BC2-E4E3FEC988D1}"/>
              </a:ext>
            </a:extLst>
          </p:cNvPr>
          <p:cNvSpPr>
            <a:spLocks noGrp="1"/>
          </p:cNvSpPr>
          <p:nvPr>
            <p:ph type="pic" sz="quarter" idx="10"/>
          </p:nvPr>
        </p:nvSpPr>
        <p:spPr>
          <a:xfrm>
            <a:off x="8089437" y="1250732"/>
            <a:ext cx="2682556" cy="2909282"/>
          </a:xfrm>
          <a:custGeom>
            <a:avLst/>
            <a:gdLst>
              <a:gd name="connsiteX0" fmla="*/ 0 w 2682556"/>
              <a:gd name="connsiteY0" fmla="*/ 0 h 2909282"/>
              <a:gd name="connsiteX1" fmla="*/ 2682556 w 2682556"/>
              <a:gd name="connsiteY1" fmla="*/ 0 h 2909282"/>
              <a:gd name="connsiteX2" fmla="*/ 2682556 w 2682556"/>
              <a:gd name="connsiteY2" fmla="*/ 2909282 h 2909282"/>
              <a:gd name="connsiteX3" fmla="*/ 0 w 2682556"/>
              <a:gd name="connsiteY3" fmla="*/ 2909282 h 2909282"/>
            </a:gdLst>
            <a:ahLst/>
            <a:cxnLst>
              <a:cxn ang="0">
                <a:pos x="connsiteX0" y="connsiteY0"/>
              </a:cxn>
              <a:cxn ang="0">
                <a:pos x="connsiteX1" y="connsiteY1"/>
              </a:cxn>
              <a:cxn ang="0">
                <a:pos x="connsiteX2" y="connsiteY2"/>
              </a:cxn>
              <a:cxn ang="0">
                <a:pos x="connsiteX3" y="connsiteY3"/>
              </a:cxn>
            </a:cxnLst>
            <a:rect l="l" t="t" r="r" b="b"/>
            <a:pathLst>
              <a:path w="2682556" h="2909282">
                <a:moveTo>
                  <a:pt x="0" y="0"/>
                </a:moveTo>
                <a:lnTo>
                  <a:pt x="2682556" y="0"/>
                </a:lnTo>
                <a:lnTo>
                  <a:pt x="2682556" y="2909282"/>
                </a:lnTo>
                <a:lnTo>
                  <a:pt x="0" y="2909282"/>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00374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F65B95-3594-4F2A-95B6-A1D8DB9D7A22}"/>
              </a:ext>
            </a:extLst>
          </p:cNvPr>
          <p:cNvSpPr>
            <a:spLocks noGrp="1"/>
          </p:cNvSpPr>
          <p:nvPr>
            <p:ph type="pic" sz="quarter" idx="10"/>
          </p:nvPr>
        </p:nvSpPr>
        <p:spPr>
          <a:xfrm>
            <a:off x="1438968" y="2652458"/>
            <a:ext cx="1857232" cy="1948786"/>
          </a:xfrm>
          <a:custGeom>
            <a:avLst/>
            <a:gdLst>
              <a:gd name="connsiteX0" fmla="*/ 0 w 1857232"/>
              <a:gd name="connsiteY0" fmla="*/ 0 h 1948786"/>
              <a:gd name="connsiteX1" fmla="*/ 1857232 w 1857232"/>
              <a:gd name="connsiteY1" fmla="*/ 0 h 1948786"/>
              <a:gd name="connsiteX2" fmla="*/ 1857232 w 1857232"/>
              <a:gd name="connsiteY2" fmla="*/ 1948786 h 1948786"/>
              <a:gd name="connsiteX3" fmla="*/ 0 w 1857232"/>
              <a:gd name="connsiteY3" fmla="*/ 1948786 h 1948786"/>
            </a:gdLst>
            <a:ahLst/>
            <a:cxnLst>
              <a:cxn ang="0">
                <a:pos x="connsiteX0" y="connsiteY0"/>
              </a:cxn>
              <a:cxn ang="0">
                <a:pos x="connsiteX1" y="connsiteY1"/>
              </a:cxn>
              <a:cxn ang="0">
                <a:pos x="connsiteX2" y="connsiteY2"/>
              </a:cxn>
              <a:cxn ang="0">
                <a:pos x="connsiteX3" y="connsiteY3"/>
              </a:cxn>
            </a:cxnLst>
            <a:rect l="l" t="t" r="r" b="b"/>
            <a:pathLst>
              <a:path w="1857232" h="1948786">
                <a:moveTo>
                  <a:pt x="0" y="0"/>
                </a:moveTo>
                <a:lnTo>
                  <a:pt x="1857232" y="0"/>
                </a:lnTo>
                <a:lnTo>
                  <a:pt x="1857232" y="1948786"/>
                </a:lnTo>
                <a:lnTo>
                  <a:pt x="0" y="1948786"/>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
        <p:nvSpPr>
          <p:cNvPr id="10" name="Picture Placeholder 9">
            <a:extLst>
              <a:ext uri="{FF2B5EF4-FFF2-40B4-BE49-F238E27FC236}">
                <a16:creationId xmlns:a16="http://schemas.microsoft.com/office/drawing/2014/main" id="{60A591F7-23B4-4B0A-9C0B-E9AA78793A60}"/>
              </a:ext>
            </a:extLst>
          </p:cNvPr>
          <p:cNvSpPr>
            <a:spLocks noGrp="1"/>
          </p:cNvSpPr>
          <p:nvPr>
            <p:ph type="pic" sz="quarter" idx="11"/>
          </p:nvPr>
        </p:nvSpPr>
        <p:spPr>
          <a:xfrm>
            <a:off x="5167384" y="2652458"/>
            <a:ext cx="1857232" cy="1948786"/>
          </a:xfrm>
          <a:custGeom>
            <a:avLst/>
            <a:gdLst>
              <a:gd name="connsiteX0" fmla="*/ 0 w 1857232"/>
              <a:gd name="connsiteY0" fmla="*/ 0 h 1948786"/>
              <a:gd name="connsiteX1" fmla="*/ 1857232 w 1857232"/>
              <a:gd name="connsiteY1" fmla="*/ 0 h 1948786"/>
              <a:gd name="connsiteX2" fmla="*/ 1857232 w 1857232"/>
              <a:gd name="connsiteY2" fmla="*/ 1948786 h 1948786"/>
              <a:gd name="connsiteX3" fmla="*/ 0 w 1857232"/>
              <a:gd name="connsiteY3" fmla="*/ 1948786 h 1948786"/>
            </a:gdLst>
            <a:ahLst/>
            <a:cxnLst>
              <a:cxn ang="0">
                <a:pos x="connsiteX0" y="connsiteY0"/>
              </a:cxn>
              <a:cxn ang="0">
                <a:pos x="connsiteX1" y="connsiteY1"/>
              </a:cxn>
              <a:cxn ang="0">
                <a:pos x="connsiteX2" y="connsiteY2"/>
              </a:cxn>
              <a:cxn ang="0">
                <a:pos x="connsiteX3" y="connsiteY3"/>
              </a:cxn>
            </a:cxnLst>
            <a:rect l="l" t="t" r="r" b="b"/>
            <a:pathLst>
              <a:path w="1857232" h="1948786">
                <a:moveTo>
                  <a:pt x="0" y="0"/>
                </a:moveTo>
                <a:lnTo>
                  <a:pt x="1857232" y="0"/>
                </a:lnTo>
                <a:lnTo>
                  <a:pt x="1857232" y="1948786"/>
                </a:lnTo>
                <a:lnTo>
                  <a:pt x="0" y="1948786"/>
                </a:lnTo>
                <a:close/>
              </a:path>
            </a:pathLst>
          </a:custGeom>
          <a:pattFill prst="pct20">
            <a:fgClr>
              <a:schemeClr val="accent1"/>
            </a:fgClr>
            <a:bgClr>
              <a:schemeClr val="bg1"/>
            </a:bgClr>
          </a:pattFill>
        </p:spPr>
        <p:txBody>
          <a:bodyPr wrap="square">
            <a:noAutofit/>
          </a:bodyPr>
          <a:lstStyle>
            <a:lvl1pPr>
              <a:defRPr lang="en-ID" dirty="0"/>
            </a:lvl1pPr>
          </a:lstStyle>
          <a:p>
            <a:pPr lvl="0"/>
            <a:endParaRPr lang="en-ID" dirty="0"/>
          </a:p>
        </p:txBody>
      </p:sp>
      <p:sp>
        <p:nvSpPr>
          <p:cNvPr id="9" name="Picture Placeholder 8">
            <a:extLst>
              <a:ext uri="{FF2B5EF4-FFF2-40B4-BE49-F238E27FC236}">
                <a16:creationId xmlns:a16="http://schemas.microsoft.com/office/drawing/2014/main" id="{CE6CB71F-8D49-4344-BAAB-122086C16451}"/>
              </a:ext>
            </a:extLst>
          </p:cNvPr>
          <p:cNvSpPr>
            <a:spLocks noGrp="1"/>
          </p:cNvSpPr>
          <p:nvPr>
            <p:ph type="pic" sz="quarter" idx="12"/>
          </p:nvPr>
        </p:nvSpPr>
        <p:spPr>
          <a:xfrm>
            <a:off x="8895801" y="2652458"/>
            <a:ext cx="1857232" cy="1948786"/>
          </a:xfrm>
          <a:custGeom>
            <a:avLst/>
            <a:gdLst>
              <a:gd name="connsiteX0" fmla="*/ 0 w 1857232"/>
              <a:gd name="connsiteY0" fmla="*/ 0 h 1948786"/>
              <a:gd name="connsiteX1" fmla="*/ 1857232 w 1857232"/>
              <a:gd name="connsiteY1" fmla="*/ 0 h 1948786"/>
              <a:gd name="connsiteX2" fmla="*/ 1857232 w 1857232"/>
              <a:gd name="connsiteY2" fmla="*/ 1948786 h 1948786"/>
              <a:gd name="connsiteX3" fmla="*/ 0 w 1857232"/>
              <a:gd name="connsiteY3" fmla="*/ 1948786 h 1948786"/>
            </a:gdLst>
            <a:ahLst/>
            <a:cxnLst>
              <a:cxn ang="0">
                <a:pos x="connsiteX0" y="connsiteY0"/>
              </a:cxn>
              <a:cxn ang="0">
                <a:pos x="connsiteX1" y="connsiteY1"/>
              </a:cxn>
              <a:cxn ang="0">
                <a:pos x="connsiteX2" y="connsiteY2"/>
              </a:cxn>
              <a:cxn ang="0">
                <a:pos x="connsiteX3" y="connsiteY3"/>
              </a:cxn>
            </a:cxnLst>
            <a:rect l="l" t="t" r="r" b="b"/>
            <a:pathLst>
              <a:path w="1857232" h="1948786">
                <a:moveTo>
                  <a:pt x="0" y="0"/>
                </a:moveTo>
                <a:lnTo>
                  <a:pt x="1857232" y="0"/>
                </a:lnTo>
                <a:lnTo>
                  <a:pt x="1857232" y="1948786"/>
                </a:lnTo>
                <a:lnTo>
                  <a:pt x="0" y="1948786"/>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4291397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8BBEEE6-E12B-4378-9E7E-AC18970906A3}"/>
              </a:ext>
            </a:extLst>
          </p:cNvPr>
          <p:cNvSpPr>
            <a:spLocks noGrp="1"/>
          </p:cNvSpPr>
          <p:nvPr>
            <p:ph type="pic" sz="quarter" idx="10"/>
          </p:nvPr>
        </p:nvSpPr>
        <p:spPr>
          <a:xfrm>
            <a:off x="871928" y="887606"/>
            <a:ext cx="2218544" cy="2278505"/>
          </a:xfrm>
          <a:custGeom>
            <a:avLst/>
            <a:gdLst>
              <a:gd name="connsiteX0" fmla="*/ 0 w 2218544"/>
              <a:gd name="connsiteY0" fmla="*/ 0 h 2278505"/>
              <a:gd name="connsiteX1" fmla="*/ 2218544 w 2218544"/>
              <a:gd name="connsiteY1" fmla="*/ 0 h 2278505"/>
              <a:gd name="connsiteX2" fmla="*/ 2218544 w 2218544"/>
              <a:gd name="connsiteY2" fmla="*/ 2278505 h 2278505"/>
              <a:gd name="connsiteX3" fmla="*/ 0 w 2218544"/>
              <a:gd name="connsiteY3" fmla="*/ 2278505 h 2278505"/>
            </a:gdLst>
            <a:ahLst/>
            <a:cxnLst>
              <a:cxn ang="0">
                <a:pos x="connsiteX0" y="connsiteY0"/>
              </a:cxn>
              <a:cxn ang="0">
                <a:pos x="connsiteX1" y="connsiteY1"/>
              </a:cxn>
              <a:cxn ang="0">
                <a:pos x="connsiteX2" y="connsiteY2"/>
              </a:cxn>
              <a:cxn ang="0">
                <a:pos x="connsiteX3" y="connsiteY3"/>
              </a:cxn>
            </a:cxnLst>
            <a:rect l="l" t="t" r="r" b="b"/>
            <a:pathLst>
              <a:path w="2218544" h="2278505">
                <a:moveTo>
                  <a:pt x="0" y="0"/>
                </a:moveTo>
                <a:lnTo>
                  <a:pt x="2218544" y="0"/>
                </a:lnTo>
                <a:lnTo>
                  <a:pt x="2218544" y="2278505"/>
                </a:lnTo>
                <a:lnTo>
                  <a:pt x="0" y="2278505"/>
                </a:lnTo>
                <a:close/>
              </a:path>
            </a:pathLst>
          </a:custGeom>
          <a:pattFill prst="pct20">
            <a:fgClr>
              <a:schemeClr val="accent1"/>
            </a:fgClr>
            <a:bgClr>
              <a:schemeClr val="bg1"/>
            </a:bgClr>
          </a:pattFill>
        </p:spPr>
        <p:txBody>
          <a:bodyPr wrap="square">
            <a:noAutofit/>
          </a:bodyPr>
          <a:lstStyle>
            <a:lvl1pPr>
              <a:defRPr lang="en-ID" dirty="0"/>
            </a:lvl1pPr>
          </a:lstStyle>
          <a:p>
            <a:pPr lvl="0"/>
            <a:endParaRPr lang="en-ID" dirty="0"/>
          </a:p>
        </p:txBody>
      </p:sp>
      <p:sp>
        <p:nvSpPr>
          <p:cNvPr id="7" name="Picture Placeholder 6">
            <a:extLst>
              <a:ext uri="{FF2B5EF4-FFF2-40B4-BE49-F238E27FC236}">
                <a16:creationId xmlns:a16="http://schemas.microsoft.com/office/drawing/2014/main" id="{B4C510AC-D243-4B61-9AFF-785EB55812CF}"/>
              </a:ext>
            </a:extLst>
          </p:cNvPr>
          <p:cNvSpPr>
            <a:spLocks noGrp="1"/>
          </p:cNvSpPr>
          <p:nvPr>
            <p:ph type="pic" sz="quarter" idx="11"/>
          </p:nvPr>
        </p:nvSpPr>
        <p:spPr>
          <a:xfrm>
            <a:off x="9353862" y="3552669"/>
            <a:ext cx="2838138" cy="3305331"/>
          </a:xfrm>
          <a:custGeom>
            <a:avLst/>
            <a:gdLst>
              <a:gd name="connsiteX0" fmla="*/ 0 w 2838138"/>
              <a:gd name="connsiteY0" fmla="*/ 0 h 3305331"/>
              <a:gd name="connsiteX1" fmla="*/ 2838138 w 2838138"/>
              <a:gd name="connsiteY1" fmla="*/ 0 h 3305331"/>
              <a:gd name="connsiteX2" fmla="*/ 2838138 w 2838138"/>
              <a:gd name="connsiteY2" fmla="*/ 3305331 h 3305331"/>
              <a:gd name="connsiteX3" fmla="*/ 0 w 2838138"/>
              <a:gd name="connsiteY3" fmla="*/ 3305331 h 3305331"/>
            </a:gdLst>
            <a:ahLst/>
            <a:cxnLst>
              <a:cxn ang="0">
                <a:pos x="connsiteX0" y="connsiteY0"/>
              </a:cxn>
              <a:cxn ang="0">
                <a:pos x="connsiteX1" y="connsiteY1"/>
              </a:cxn>
              <a:cxn ang="0">
                <a:pos x="connsiteX2" y="connsiteY2"/>
              </a:cxn>
              <a:cxn ang="0">
                <a:pos x="connsiteX3" y="connsiteY3"/>
              </a:cxn>
            </a:cxnLst>
            <a:rect l="l" t="t" r="r" b="b"/>
            <a:pathLst>
              <a:path w="2838138" h="3305331">
                <a:moveTo>
                  <a:pt x="0" y="0"/>
                </a:moveTo>
                <a:lnTo>
                  <a:pt x="2838138" y="0"/>
                </a:lnTo>
                <a:lnTo>
                  <a:pt x="2838138" y="3305331"/>
                </a:lnTo>
                <a:lnTo>
                  <a:pt x="0" y="3305331"/>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1405395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BCBEE4-418A-4C3B-827B-61A1587A46E4}"/>
              </a:ext>
            </a:extLst>
          </p:cNvPr>
          <p:cNvSpPr>
            <a:spLocks noGrp="1"/>
          </p:cNvSpPr>
          <p:nvPr>
            <p:ph type="pic" sz="quarter" idx="10"/>
          </p:nvPr>
        </p:nvSpPr>
        <p:spPr>
          <a:xfrm>
            <a:off x="789482" y="-1"/>
            <a:ext cx="10613036" cy="6115987"/>
          </a:xfrm>
          <a:custGeom>
            <a:avLst/>
            <a:gdLst>
              <a:gd name="connsiteX0" fmla="*/ 0 w 10613036"/>
              <a:gd name="connsiteY0" fmla="*/ 0 h 6115987"/>
              <a:gd name="connsiteX1" fmla="*/ 10613036 w 10613036"/>
              <a:gd name="connsiteY1" fmla="*/ 0 h 6115987"/>
              <a:gd name="connsiteX2" fmla="*/ 10613036 w 10613036"/>
              <a:gd name="connsiteY2" fmla="*/ 6115987 h 6115987"/>
              <a:gd name="connsiteX3" fmla="*/ 0 w 10613036"/>
              <a:gd name="connsiteY3" fmla="*/ 6115987 h 6115987"/>
            </a:gdLst>
            <a:ahLst/>
            <a:cxnLst>
              <a:cxn ang="0">
                <a:pos x="connsiteX0" y="connsiteY0"/>
              </a:cxn>
              <a:cxn ang="0">
                <a:pos x="connsiteX1" y="connsiteY1"/>
              </a:cxn>
              <a:cxn ang="0">
                <a:pos x="connsiteX2" y="connsiteY2"/>
              </a:cxn>
              <a:cxn ang="0">
                <a:pos x="connsiteX3" y="connsiteY3"/>
              </a:cxn>
            </a:cxnLst>
            <a:rect l="l" t="t" r="r" b="b"/>
            <a:pathLst>
              <a:path w="10613036" h="6115987">
                <a:moveTo>
                  <a:pt x="0" y="0"/>
                </a:moveTo>
                <a:lnTo>
                  <a:pt x="10613036" y="0"/>
                </a:lnTo>
                <a:lnTo>
                  <a:pt x="10613036" y="6115987"/>
                </a:lnTo>
                <a:lnTo>
                  <a:pt x="0" y="6115987"/>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1823211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FBF3F1F-3D65-4CBA-AFBF-5830C535C9E6}"/>
              </a:ext>
            </a:extLst>
          </p:cNvPr>
          <p:cNvSpPr>
            <a:spLocks noGrp="1"/>
          </p:cNvSpPr>
          <p:nvPr>
            <p:ph type="pic" sz="quarter" idx="10"/>
          </p:nvPr>
        </p:nvSpPr>
        <p:spPr>
          <a:xfrm>
            <a:off x="0" y="4107305"/>
            <a:ext cx="3927687" cy="2033889"/>
          </a:xfrm>
          <a:custGeom>
            <a:avLst/>
            <a:gdLst>
              <a:gd name="connsiteX0" fmla="*/ 0 w 3927687"/>
              <a:gd name="connsiteY0" fmla="*/ 0 h 2033889"/>
              <a:gd name="connsiteX1" fmla="*/ 3927687 w 3927687"/>
              <a:gd name="connsiteY1" fmla="*/ 0 h 2033889"/>
              <a:gd name="connsiteX2" fmla="*/ 3927687 w 3927687"/>
              <a:gd name="connsiteY2" fmla="*/ 2033889 h 2033889"/>
              <a:gd name="connsiteX3" fmla="*/ 0 w 3927687"/>
              <a:gd name="connsiteY3" fmla="*/ 2033889 h 2033889"/>
            </a:gdLst>
            <a:ahLst/>
            <a:cxnLst>
              <a:cxn ang="0">
                <a:pos x="connsiteX0" y="connsiteY0"/>
              </a:cxn>
              <a:cxn ang="0">
                <a:pos x="connsiteX1" y="connsiteY1"/>
              </a:cxn>
              <a:cxn ang="0">
                <a:pos x="connsiteX2" y="connsiteY2"/>
              </a:cxn>
              <a:cxn ang="0">
                <a:pos x="connsiteX3" y="connsiteY3"/>
              </a:cxn>
            </a:cxnLst>
            <a:rect l="l" t="t" r="r" b="b"/>
            <a:pathLst>
              <a:path w="3927687" h="2033889">
                <a:moveTo>
                  <a:pt x="0" y="0"/>
                </a:moveTo>
                <a:lnTo>
                  <a:pt x="3927687" y="0"/>
                </a:lnTo>
                <a:lnTo>
                  <a:pt x="3927687" y="2033889"/>
                </a:lnTo>
                <a:lnTo>
                  <a:pt x="0" y="2033889"/>
                </a:lnTo>
                <a:close/>
              </a:path>
            </a:pathLst>
          </a:custGeom>
          <a:pattFill prst="pct20">
            <a:fgClr>
              <a:schemeClr val="accent1"/>
            </a:fgClr>
            <a:bgClr>
              <a:schemeClr val="bg1"/>
            </a:bgClr>
          </a:pattFill>
        </p:spPr>
        <p:txBody>
          <a:bodyPr wrap="square">
            <a:noAutofit/>
          </a:bodyPr>
          <a:lstStyle>
            <a:lvl1pPr>
              <a:defRPr lang="en-ID" dirty="0"/>
            </a:lvl1pPr>
          </a:lstStyle>
          <a:p>
            <a:pPr lvl="0"/>
            <a:endParaRPr lang="en-ID" dirty="0"/>
          </a:p>
        </p:txBody>
      </p:sp>
      <p:sp>
        <p:nvSpPr>
          <p:cNvPr id="7" name="Picture Placeholder 6">
            <a:extLst>
              <a:ext uri="{FF2B5EF4-FFF2-40B4-BE49-F238E27FC236}">
                <a16:creationId xmlns:a16="http://schemas.microsoft.com/office/drawing/2014/main" id="{E581FB8C-2BFB-442E-B7A2-0F7782CACC4C}"/>
              </a:ext>
            </a:extLst>
          </p:cNvPr>
          <p:cNvSpPr>
            <a:spLocks noGrp="1"/>
          </p:cNvSpPr>
          <p:nvPr>
            <p:ph type="pic" sz="quarter" idx="11"/>
          </p:nvPr>
        </p:nvSpPr>
        <p:spPr>
          <a:xfrm>
            <a:off x="9129010" y="0"/>
            <a:ext cx="3062990" cy="3732551"/>
          </a:xfrm>
          <a:custGeom>
            <a:avLst/>
            <a:gdLst>
              <a:gd name="connsiteX0" fmla="*/ 0 w 3062990"/>
              <a:gd name="connsiteY0" fmla="*/ 0 h 3732551"/>
              <a:gd name="connsiteX1" fmla="*/ 3062990 w 3062990"/>
              <a:gd name="connsiteY1" fmla="*/ 0 h 3732551"/>
              <a:gd name="connsiteX2" fmla="*/ 3062990 w 3062990"/>
              <a:gd name="connsiteY2" fmla="*/ 3732551 h 3732551"/>
              <a:gd name="connsiteX3" fmla="*/ 0 w 3062990"/>
              <a:gd name="connsiteY3" fmla="*/ 3732551 h 3732551"/>
            </a:gdLst>
            <a:ahLst/>
            <a:cxnLst>
              <a:cxn ang="0">
                <a:pos x="connsiteX0" y="connsiteY0"/>
              </a:cxn>
              <a:cxn ang="0">
                <a:pos x="connsiteX1" y="connsiteY1"/>
              </a:cxn>
              <a:cxn ang="0">
                <a:pos x="connsiteX2" y="connsiteY2"/>
              </a:cxn>
              <a:cxn ang="0">
                <a:pos x="connsiteX3" y="connsiteY3"/>
              </a:cxn>
            </a:cxnLst>
            <a:rect l="l" t="t" r="r" b="b"/>
            <a:pathLst>
              <a:path w="3062990" h="3732551">
                <a:moveTo>
                  <a:pt x="0" y="0"/>
                </a:moveTo>
                <a:lnTo>
                  <a:pt x="3062990" y="0"/>
                </a:lnTo>
                <a:lnTo>
                  <a:pt x="3062990" y="3732551"/>
                </a:lnTo>
                <a:lnTo>
                  <a:pt x="0" y="3732551"/>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078657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541B6AF-B4EC-4403-9BC5-2806A59A9D1C}"/>
              </a:ext>
            </a:extLst>
          </p:cNvPr>
          <p:cNvSpPr>
            <a:spLocks noGrp="1"/>
          </p:cNvSpPr>
          <p:nvPr>
            <p:ph type="pic" sz="quarter" idx="10"/>
          </p:nvPr>
        </p:nvSpPr>
        <p:spPr>
          <a:xfrm>
            <a:off x="0" y="1163689"/>
            <a:ext cx="3672114" cy="2842254"/>
          </a:xfrm>
          <a:custGeom>
            <a:avLst/>
            <a:gdLst>
              <a:gd name="connsiteX0" fmla="*/ 0 w 3672114"/>
              <a:gd name="connsiteY0" fmla="*/ 0 h 2842254"/>
              <a:gd name="connsiteX1" fmla="*/ 3672114 w 3672114"/>
              <a:gd name="connsiteY1" fmla="*/ 0 h 2842254"/>
              <a:gd name="connsiteX2" fmla="*/ 3672114 w 3672114"/>
              <a:gd name="connsiteY2" fmla="*/ 2842254 h 2842254"/>
              <a:gd name="connsiteX3" fmla="*/ 0 w 3672114"/>
              <a:gd name="connsiteY3" fmla="*/ 2842254 h 2842254"/>
            </a:gdLst>
            <a:ahLst/>
            <a:cxnLst>
              <a:cxn ang="0">
                <a:pos x="connsiteX0" y="connsiteY0"/>
              </a:cxn>
              <a:cxn ang="0">
                <a:pos x="connsiteX1" y="connsiteY1"/>
              </a:cxn>
              <a:cxn ang="0">
                <a:pos x="connsiteX2" y="connsiteY2"/>
              </a:cxn>
              <a:cxn ang="0">
                <a:pos x="connsiteX3" y="connsiteY3"/>
              </a:cxn>
            </a:cxnLst>
            <a:rect l="l" t="t" r="r" b="b"/>
            <a:pathLst>
              <a:path w="3672114" h="2842254">
                <a:moveTo>
                  <a:pt x="0" y="0"/>
                </a:moveTo>
                <a:lnTo>
                  <a:pt x="3672114" y="0"/>
                </a:lnTo>
                <a:lnTo>
                  <a:pt x="3672114" y="2842254"/>
                </a:lnTo>
                <a:lnTo>
                  <a:pt x="0" y="2842254"/>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512305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192A507-6B0F-4DC8-99F5-81CBEE7447D9}"/>
              </a:ext>
            </a:extLst>
          </p:cNvPr>
          <p:cNvSpPr>
            <a:spLocks noGrp="1"/>
          </p:cNvSpPr>
          <p:nvPr>
            <p:ph type="pic" sz="quarter" idx="10"/>
          </p:nvPr>
        </p:nvSpPr>
        <p:spPr>
          <a:xfrm>
            <a:off x="7270887" y="1422264"/>
            <a:ext cx="3946929" cy="1842510"/>
          </a:xfrm>
          <a:custGeom>
            <a:avLst/>
            <a:gdLst>
              <a:gd name="connsiteX0" fmla="*/ 135701 w 3946929"/>
              <a:gd name="connsiteY0" fmla="*/ 0 h 1842510"/>
              <a:gd name="connsiteX1" fmla="*/ 3811227 w 3946929"/>
              <a:gd name="connsiteY1" fmla="*/ 0 h 1842510"/>
              <a:gd name="connsiteX2" fmla="*/ 3946929 w 3946929"/>
              <a:gd name="connsiteY2" fmla="*/ 135701 h 1842510"/>
              <a:gd name="connsiteX3" fmla="*/ 3946929 w 3946929"/>
              <a:gd name="connsiteY3" fmla="*/ 1706809 h 1842510"/>
              <a:gd name="connsiteX4" fmla="*/ 3811227 w 3946929"/>
              <a:gd name="connsiteY4" fmla="*/ 1842510 h 1842510"/>
              <a:gd name="connsiteX5" fmla="*/ 135701 w 3946929"/>
              <a:gd name="connsiteY5" fmla="*/ 1842510 h 1842510"/>
              <a:gd name="connsiteX6" fmla="*/ 0 w 3946929"/>
              <a:gd name="connsiteY6" fmla="*/ 1706809 h 1842510"/>
              <a:gd name="connsiteX7" fmla="*/ 0 w 3946929"/>
              <a:gd name="connsiteY7" fmla="*/ 135701 h 1842510"/>
              <a:gd name="connsiteX8" fmla="*/ 135701 w 3946929"/>
              <a:gd name="connsiteY8" fmla="*/ 0 h 18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6929" h="1842510">
                <a:moveTo>
                  <a:pt x="135701" y="0"/>
                </a:moveTo>
                <a:lnTo>
                  <a:pt x="3811227" y="0"/>
                </a:lnTo>
                <a:cubicBezTo>
                  <a:pt x="3886173" y="0"/>
                  <a:pt x="3946929" y="60755"/>
                  <a:pt x="3946929" y="135701"/>
                </a:cubicBezTo>
                <a:lnTo>
                  <a:pt x="3946929" y="1706809"/>
                </a:lnTo>
                <a:cubicBezTo>
                  <a:pt x="3946929" y="1781755"/>
                  <a:pt x="3886173" y="1842510"/>
                  <a:pt x="3811227" y="1842510"/>
                </a:cubicBezTo>
                <a:lnTo>
                  <a:pt x="135701" y="1842510"/>
                </a:lnTo>
                <a:cubicBezTo>
                  <a:pt x="60755" y="1842510"/>
                  <a:pt x="0" y="1781755"/>
                  <a:pt x="0" y="1706809"/>
                </a:cubicBezTo>
                <a:lnTo>
                  <a:pt x="0" y="135701"/>
                </a:lnTo>
                <a:cubicBezTo>
                  <a:pt x="0" y="60755"/>
                  <a:pt x="60755" y="0"/>
                  <a:pt x="135701" y="0"/>
                </a:cubicBezTo>
                <a:close/>
              </a:path>
            </a:pathLst>
          </a:custGeom>
          <a:pattFill prst="pct20">
            <a:fgClr>
              <a:schemeClr val="accent1"/>
            </a:fgClr>
            <a:bgClr>
              <a:schemeClr val="bg1"/>
            </a:bgClr>
          </a:pattFill>
        </p:spPr>
        <p:txBody>
          <a:bodyPr wrap="square">
            <a:noAutofit/>
          </a:bodyPr>
          <a:lstStyle>
            <a:lvl1pPr>
              <a:defRPr lang="en-ID" dirty="0"/>
            </a:lvl1pPr>
          </a:lstStyle>
          <a:p>
            <a:pPr lvl="0"/>
            <a:endParaRPr lang="en-ID" dirty="0"/>
          </a:p>
        </p:txBody>
      </p:sp>
      <p:sp>
        <p:nvSpPr>
          <p:cNvPr id="9" name="Picture Placeholder 8">
            <a:extLst>
              <a:ext uri="{FF2B5EF4-FFF2-40B4-BE49-F238E27FC236}">
                <a16:creationId xmlns:a16="http://schemas.microsoft.com/office/drawing/2014/main" id="{A2C1F79B-144A-4364-8D60-FEB2CA414381}"/>
              </a:ext>
            </a:extLst>
          </p:cNvPr>
          <p:cNvSpPr>
            <a:spLocks noGrp="1"/>
          </p:cNvSpPr>
          <p:nvPr>
            <p:ph type="pic" sz="quarter" idx="12"/>
          </p:nvPr>
        </p:nvSpPr>
        <p:spPr>
          <a:xfrm>
            <a:off x="7270887" y="3842183"/>
            <a:ext cx="3946929" cy="1842510"/>
          </a:xfrm>
          <a:custGeom>
            <a:avLst/>
            <a:gdLst>
              <a:gd name="connsiteX0" fmla="*/ 135701 w 3946929"/>
              <a:gd name="connsiteY0" fmla="*/ 0 h 1842510"/>
              <a:gd name="connsiteX1" fmla="*/ 3811227 w 3946929"/>
              <a:gd name="connsiteY1" fmla="*/ 0 h 1842510"/>
              <a:gd name="connsiteX2" fmla="*/ 3946929 w 3946929"/>
              <a:gd name="connsiteY2" fmla="*/ 135701 h 1842510"/>
              <a:gd name="connsiteX3" fmla="*/ 3946929 w 3946929"/>
              <a:gd name="connsiteY3" fmla="*/ 1706809 h 1842510"/>
              <a:gd name="connsiteX4" fmla="*/ 3811227 w 3946929"/>
              <a:gd name="connsiteY4" fmla="*/ 1842510 h 1842510"/>
              <a:gd name="connsiteX5" fmla="*/ 135701 w 3946929"/>
              <a:gd name="connsiteY5" fmla="*/ 1842510 h 1842510"/>
              <a:gd name="connsiteX6" fmla="*/ 0 w 3946929"/>
              <a:gd name="connsiteY6" fmla="*/ 1706809 h 1842510"/>
              <a:gd name="connsiteX7" fmla="*/ 0 w 3946929"/>
              <a:gd name="connsiteY7" fmla="*/ 135701 h 1842510"/>
              <a:gd name="connsiteX8" fmla="*/ 135701 w 3946929"/>
              <a:gd name="connsiteY8" fmla="*/ 0 h 18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6929" h="1842510">
                <a:moveTo>
                  <a:pt x="135701" y="0"/>
                </a:moveTo>
                <a:lnTo>
                  <a:pt x="3811227" y="0"/>
                </a:lnTo>
                <a:cubicBezTo>
                  <a:pt x="3886173" y="0"/>
                  <a:pt x="3946929" y="60755"/>
                  <a:pt x="3946929" y="135701"/>
                </a:cubicBezTo>
                <a:lnTo>
                  <a:pt x="3946929" y="1706809"/>
                </a:lnTo>
                <a:cubicBezTo>
                  <a:pt x="3946929" y="1781755"/>
                  <a:pt x="3886173" y="1842510"/>
                  <a:pt x="3811227" y="1842510"/>
                </a:cubicBezTo>
                <a:lnTo>
                  <a:pt x="135701" y="1842510"/>
                </a:lnTo>
                <a:cubicBezTo>
                  <a:pt x="60755" y="1842510"/>
                  <a:pt x="0" y="1781755"/>
                  <a:pt x="0" y="1706809"/>
                </a:cubicBezTo>
                <a:lnTo>
                  <a:pt x="0" y="135701"/>
                </a:lnTo>
                <a:cubicBezTo>
                  <a:pt x="0" y="60755"/>
                  <a:pt x="60755" y="0"/>
                  <a:pt x="135701" y="0"/>
                </a:cubicBez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
        <p:nvSpPr>
          <p:cNvPr id="11" name="Picture Placeholder 10">
            <a:extLst>
              <a:ext uri="{FF2B5EF4-FFF2-40B4-BE49-F238E27FC236}">
                <a16:creationId xmlns:a16="http://schemas.microsoft.com/office/drawing/2014/main" id="{47F0444F-4814-4E4A-A227-0DCB13B48CC6}"/>
              </a:ext>
            </a:extLst>
          </p:cNvPr>
          <p:cNvSpPr>
            <a:spLocks noGrp="1"/>
          </p:cNvSpPr>
          <p:nvPr>
            <p:ph type="pic" sz="quarter" idx="11"/>
          </p:nvPr>
        </p:nvSpPr>
        <p:spPr>
          <a:xfrm>
            <a:off x="6440146" y="2437554"/>
            <a:ext cx="3946928" cy="1842510"/>
          </a:xfrm>
          <a:custGeom>
            <a:avLst/>
            <a:gdLst>
              <a:gd name="connsiteX0" fmla="*/ 135701 w 3946928"/>
              <a:gd name="connsiteY0" fmla="*/ 0 h 1842510"/>
              <a:gd name="connsiteX1" fmla="*/ 3811228 w 3946928"/>
              <a:gd name="connsiteY1" fmla="*/ 0 h 1842510"/>
              <a:gd name="connsiteX2" fmla="*/ 3946928 w 3946928"/>
              <a:gd name="connsiteY2" fmla="*/ 135701 h 1842510"/>
              <a:gd name="connsiteX3" fmla="*/ 3946928 w 3946928"/>
              <a:gd name="connsiteY3" fmla="*/ 1706809 h 1842510"/>
              <a:gd name="connsiteX4" fmla="*/ 3811228 w 3946928"/>
              <a:gd name="connsiteY4" fmla="*/ 1842510 h 1842510"/>
              <a:gd name="connsiteX5" fmla="*/ 135701 w 3946928"/>
              <a:gd name="connsiteY5" fmla="*/ 1842510 h 1842510"/>
              <a:gd name="connsiteX6" fmla="*/ 0 w 3946928"/>
              <a:gd name="connsiteY6" fmla="*/ 1706809 h 1842510"/>
              <a:gd name="connsiteX7" fmla="*/ 0 w 3946928"/>
              <a:gd name="connsiteY7" fmla="*/ 135701 h 1842510"/>
              <a:gd name="connsiteX8" fmla="*/ 135701 w 3946928"/>
              <a:gd name="connsiteY8" fmla="*/ 0 h 18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6928" h="1842510">
                <a:moveTo>
                  <a:pt x="135701" y="0"/>
                </a:moveTo>
                <a:lnTo>
                  <a:pt x="3811228" y="0"/>
                </a:lnTo>
                <a:cubicBezTo>
                  <a:pt x="3886174" y="0"/>
                  <a:pt x="3946928" y="60755"/>
                  <a:pt x="3946928" y="135701"/>
                </a:cubicBezTo>
                <a:lnTo>
                  <a:pt x="3946928" y="1706809"/>
                </a:lnTo>
                <a:cubicBezTo>
                  <a:pt x="3946928" y="1781755"/>
                  <a:pt x="3886174" y="1842510"/>
                  <a:pt x="3811228" y="1842510"/>
                </a:cubicBezTo>
                <a:lnTo>
                  <a:pt x="135701" y="1842510"/>
                </a:lnTo>
                <a:cubicBezTo>
                  <a:pt x="60755" y="1842510"/>
                  <a:pt x="0" y="1781755"/>
                  <a:pt x="0" y="1706809"/>
                </a:cubicBezTo>
                <a:lnTo>
                  <a:pt x="0" y="135701"/>
                </a:lnTo>
                <a:cubicBezTo>
                  <a:pt x="0" y="60755"/>
                  <a:pt x="60755" y="0"/>
                  <a:pt x="135701" y="0"/>
                </a:cubicBezTo>
                <a:close/>
              </a:path>
            </a:pathLst>
          </a:custGeom>
          <a:pattFill prst="pct20">
            <a:fgClr>
              <a:schemeClr val="accent1"/>
            </a:fgClr>
            <a:bgClr>
              <a:schemeClr val="bg1"/>
            </a:bgClr>
          </a:pattFill>
        </p:spPr>
        <p:txBody>
          <a:bodyPr wrap="square">
            <a:noAutofit/>
          </a:bodyPr>
          <a:lstStyle>
            <a:lvl1pPr>
              <a:defRPr lang="en-ID" dirty="0"/>
            </a:lvl1pPr>
          </a:lstStyle>
          <a:p>
            <a:pPr lvl="0"/>
            <a:endParaRPr lang="en-ID" dirty="0"/>
          </a:p>
        </p:txBody>
      </p:sp>
    </p:spTree>
    <p:extLst>
      <p:ext uri="{BB962C8B-B14F-4D97-AF65-F5344CB8AC3E}">
        <p14:creationId xmlns:p14="http://schemas.microsoft.com/office/powerpoint/2010/main" val="1666578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E1DB675-9CB9-4EA8-9923-1FA1857F995F}"/>
              </a:ext>
            </a:extLst>
          </p:cNvPr>
          <p:cNvSpPr>
            <a:spLocks noGrp="1"/>
          </p:cNvSpPr>
          <p:nvPr>
            <p:ph type="pic" sz="quarter" idx="10"/>
          </p:nvPr>
        </p:nvSpPr>
        <p:spPr>
          <a:xfrm>
            <a:off x="1747373" y="1441230"/>
            <a:ext cx="2807391" cy="3751941"/>
          </a:xfrm>
          <a:custGeom>
            <a:avLst/>
            <a:gdLst>
              <a:gd name="connsiteX0" fmla="*/ 72683 w 2807391"/>
              <a:gd name="connsiteY0" fmla="*/ 0 h 3751941"/>
              <a:gd name="connsiteX1" fmla="*/ 2734708 w 2807391"/>
              <a:gd name="connsiteY1" fmla="*/ 0 h 3751941"/>
              <a:gd name="connsiteX2" fmla="*/ 2807391 w 2807391"/>
              <a:gd name="connsiteY2" fmla="*/ 72683 h 3751941"/>
              <a:gd name="connsiteX3" fmla="*/ 2807391 w 2807391"/>
              <a:gd name="connsiteY3" fmla="*/ 3679258 h 3751941"/>
              <a:gd name="connsiteX4" fmla="*/ 2734708 w 2807391"/>
              <a:gd name="connsiteY4" fmla="*/ 3751941 h 3751941"/>
              <a:gd name="connsiteX5" fmla="*/ 72683 w 2807391"/>
              <a:gd name="connsiteY5" fmla="*/ 3751941 h 3751941"/>
              <a:gd name="connsiteX6" fmla="*/ 0 w 2807391"/>
              <a:gd name="connsiteY6" fmla="*/ 3679258 h 3751941"/>
              <a:gd name="connsiteX7" fmla="*/ 0 w 2807391"/>
              <a:gd name="connsiteY7" fmla="*/ 72683 h 3751941"/>
              <a:gd name="connsiteX8" fmla="*/ 72683 w 2807391"/>
              <a:gd name="connsiteY8" fmla="*/ 0 h 375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91" h="3751941">
                <a:moveTo>
                  <a:pt x="72683" y="0"/>
                </a:moveTo>
                <a:lnTo>
                  <a:pt x="2734708" y="0"/>
                </a:lnTo>
                <a:cubicBezTo>
                  <a:pt x="2774850" y="0"/>
                  <a:pt x="2807391" y="32541"/>
                  <a:pt x="2807391" y="72683"/>
                </a:cubicBezTo>
                <a:lnTo>
                  <a:pt x="2807391" y="3679258"/>
                </a:lnTo>
                <a:cubicBezTo>
                  <a:pt x="2807391" y="3719400"/>
                  <a:pt x="2774850" y="3751941"/>
                  <a:pt x="2734708" y="3751941"/>
                </a:cubicBezTo>
                <a:lnTo>
                  <a:pt x="72683" y="3751941"/>
                </a:lnTo>
                <a:cubicBezTo>
                  <a:pt x="32541" y="3751941"/>
                  <a:pt x="0" y="3719400"/>
                  <a:pt x="0" y="3679258"/>
                </a:cubicBezTo>
                <a:lnTo>
                  <a:pt x="0" y="72683"/>
                </a:lnTo>
                <a:cubicBezTo>
                  <a:pt x="0" y="32541"/>
                  <a:pt x="32541" y="0"/>
                  <a:pt x="72683" y="0"/>
                </a:cubicBez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3342346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74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EACFBB0-610A-431B-83B5-AB841CF7A4D2}"/>
              </a:ext>
            </a:extLst>
          </p:cNvPr>
          <p:cNvSpPr>
            <a:spLocks noGrp="1"/>
          </p:cNvSpPr>
          <p:nvPr>
            <p:ph type="pic" sz="quarter" idx="10"/>
          </p:nvPr>
        </p:nvSpPr>
        <p:spPr>
          <a:xfrm>
            <a:off x="7808306" y="1303813"/>
            <a:ext cx="3522053" cy="4250377"/>
          </a:xfrm>
          <a:custGeom>
            <a:avLst/>
            <a:gdLst>
              <a:gd name="connsiteX0" fmla="*/ 954547 w 3522053"/>
              <a:gd name="connsiteY0" fmla="*/ 0 h 4250377"/>
              <a:gd name="connsiteX1" fmla="*/ 3522053 w 3522053"/>
              <a:gd name="connsiteY1" fmla="*/ 687961 h 4250377"/>
              <a:gd name="connsiteX2" fmla="*/ 2567507 w 3522053"/>
              <a:gd name="connsiteY2" fmla="*/ 4250377 h 4250377"/>
              <a:gd name="connsiteX3" fmla="*/ 0 w 3522053"/>
              <a:gd name="connsiteY3" fmla="*/ 3562415 h 4250377"/>
            </a:gdLst>
            <a:ahLst/>
            <a:cxnLst>
              <a:cxn ang="0">
                <a:pos x="connsiteX0" y="connsiteY0"/>
              </a:cxn>
              <a:cxn ang="0">
                <a:pos x="connsiteX1" y="connsiteY1"/>
              </a:cxn>
              <a:cxn ang="0">
                <a:pos x="connsiteX2" y="connsiteY2"/>
              </a:cxn>
              <a:cxn ang="0">
                <a:pos x="connsiteX3" y="connsiteY3"/>
              </a:cxn>
            </a:cxnLst>
            <a:rect l="l" t="t" r="r" b="b"/>
            <a:pathLst>
              <a:path w="3522053" h="4250377">
                <a:moveTo>
                  <a:pt x="954547" y="0"/>
                </a:moveTo>
                <a:lnTo>
                  <a:pt x="3522053" y="687961"/>
                </a:lnTo>
                <a:lnTo>
                  <a:pt x="2567507" y="4250377"/>
                </a:lnTo>
                <a:lnTo>
                  <a:pt x="0" y="3562415"/>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876537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10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150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8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512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48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9ADA819-659F-4A6F-949E-126376A0F7B8}"/>
              </a:ext>
            </a:extLst>
          </p:cNvPr>
          <p:cNvSpPr>
            <a:spLocks noGrp="1"/>
          </p:cNvSpPr>
          <p:nvPr>
            <p:ph type="pic" sz="quarter" idx="10"/>
          </p:nvPr>
        </p:nvSpPr>
        <p:spPr>
          <a:xfrm>
            <a:off x="0" y="0"/>
            <a:ext cx="4339771" cy="5776686"/>
          </a:xfrm>
          <a:custGeom>
            <a:avLst/>
            <a:gdLst>
              <a:gd name="connsiteX0" fmla="*/ 0 w 4339771"/>
              <a:gd name="connsiteY0" fmla="*/ 0 h 5776686"/>
              <a:gd name="connsiteX1" fmla="*/ 4339771 w 4339771"/>
              <a:gd name="connsiteY1" fmla="*/ 0 h 5776686"/>
              <a:gd name="connsiteX2" fmla="*/ 4339771 w 4339771"/>
              <a:gd name="connsiteY2" fmla="*/ 5776686 h 5776686"/>
              <a:gd name="connsiteX3" fmla="*/ 0 w 4339771"/>
              <a:gd name="connsiteY3" fmla="*/ 5776686 h 5776686"/>
            </a:gdLst>
            <a:ahLst/>
            <a:cxnLst>
              <a:cxn ang="0">
                <a:pos x="connsiteX0" y="connsiteY0"/>
              </a:cxn>
              <a:cxn ang="0">
                <a:pos x="connsiteX1" y="connsiteY1"/>
              </a:cxn>
              <a:cxn ang="0">
                <a:pos x="connsiteX2" y="connsiteY2"/>
              </a:cxn>
              <a:cxn ang="0">
                <a:pos x="connsiteX3" y="connsiteY3"/>
              </a:cxn>
            </a:cxnLst>
            <a:rect l="l" t="t" r="r" b="b"/>
            <a:pathLst>
              <a:path w="4339771" h="5776686">
                <a:moveTo>
                  <a:pt x="0" y="0"/>
                </a:moveTo>
                <a:lnTo>
                  <a:pt x="4339771" y="0"/>
                </a:lnTo>
                <a:lnTo>
                  <a:pt x="4339771" y="5776686"/>
                </a:lnTo>
                <a:lnTo>
                  <a:pt x="0" y="5776686"/>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3869921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C792559-4DFA-4601-9E9E-E8DFAF876561}"/>
              </a:ext>
            </a:extLst>
          </p:cNvPr>
          <p:cNvSpPr>
            <a:spLocks noGrp="1"/>
          </p:cNvSpPr>
          <p:nvPr>
            <p:ph type="pic" sz="quarter" idx="10"/>
          </p:nvPr>
        </p:nvSpPr>
        <p:spPr>
          <a:xfrm>
            <a:off x="0" y="1"/>
            <a:ext cx="10193311" cy="3010498"/>
          </a:xfrm>
          <a:custGeom>
            <a:avLst/>
            <a:gdLst>
              <a:gd name="connsiteX0" fmla="*/ 0 w 10193311"/>
              <a:gd name="connsiteY0" fmla="*/ 0 h 3010498"/>
              <a:gd name="connsiteX1" fmla="*/ 10193311 w 10193311"/>
              <a:gd name="connsiteY1" fmla="*/ 0 h 3010498"/>
              <a:gd name="connsiteX2" fmla="*/ 10193311 w 10193311"/>
              <a:gd name="connsiteY2" fmla="*/ 3010498 h 3010498"/>
              <a:gd name="connsiteX3" fmla="*/ 0 w 10193311"/>
              <a:gd name="connsiteY3" fmla="*/ 3010498 h 3010498"/>
            </a:gdLst>
            <a:ahLst/>
            <a:cxnLst>
              <a:cxn ang="0">
                <a:pos x="connsiteX0" y="connsiteY0"/>
              </a:cxn>
              <a:cxn ang="0">
                <a:pos x="connsiteX1" y="connsiteY1"/>
              </a:cxn>
              <a:cxn ang="0">
                <a:pos x="connsiteX2" y="connsiteY2"/>
              </a:cxn>
              <a:cxn ang="0">
                <a:pos x="connsiteX3" y="connsiteY3"/>
              </a:cxn>
            </a:cxnLst>
            <a:rect l="l" t="t" r="r" b="b"/>
            <a:pathLst>
              <a:path w="10193311" h="3010498">
                <a:moveTo>
                  <a:pt x="0" y="0"/>
                </a:moveTo>
                <a:lnTo>
                  <a:pt x="10193311" y="0"/>
                </a:lnTo>
                <a:lnTo>
                  <a:pt x="10193311" y="3010498"/>
                </a:lnTo>
                <a:lnTo>
                  <a:pt x="0" y="3010498"/>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88317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E82D0B5-4513-476D-B377-7B57029419CD}"/>
              </a:ext>
            </a:extLst>
          </p:cNvPr>
          <p:cNvSpPr>
            <a:spLocks noGrp="1"/>
          </p:cNvSpPr>
          <p:nvPr>
            <p:ph type="pic" sz="quarter" idx="10"/>
          </p:nvPr>
        </p:nvSpPr>
        <p:spPr>
          <a:xfrm>
            <a:off x="6245578" y="0"/>
            <a:ext cx="3889829" cy="6858000"/>
          </a:xfrm>
          <a:custGeom>
            <a:avLst/>
            <a:gdLst>
              <a:gd name="connsiteX0" fmla="*/ 0 w 3889829"/>
              <a:gd name="connsiteY0" fmla="*/ 0 h 6858000"/>
              <a:gd name="connsiteX1" fmla="*/ 3889829 w 3889829"/>
              <a:gd name="connsiteY1" fmla="*/ 0 h 6858000"/>
              <a:gd name="connsiteX2" fmla="*/ 3889829 w 3889829"/>
              <a:gd name="connsiteY2" fmla="*/ 6858000 h 6858000"/>
              <a:gd name="connsiteX3" fmla="*/ 0 w 388982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89829" h="6858000">
                <a:moveTo>
                  <a:pt x="0" y="0"/>
                </a:moveTo>
                <a:lnTo>
                  <a:pt x="3889829" y="0"/>
                </a:lnTo>
                <a:lnTo>
                  <a:pt x="3889829" y="6858000"/>
                </a:lnTo>
                <a:lnTo>
                  <a:pt x="0" y="6858000"/>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8026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297DBB-52AA-475C-8847-913F23B45695}"/>
              </a:ext>
            </a:extLst>
          </p:cNvPr>
          <p:cNvSpPr>
            <a:spLocks noGrp="1"/>
          </p:cNvSpPr>
          <p:nvPr>
            <p:ph type="pic" sz="quarter" idx="10"/>
          </p:nvPr>
        </p:nvSpPr>
        <p:spPr>
          <a:xfrm>
            <a:off x="1741714" y="874486"/>
            <a:ext cx="10450286" cy="5109029"/>
          </a:xfrm>
          <a:custGeom>
            <a:avLst/>
            <a:gdLst>
              <a:gd name="connsiteX0" fmla="*/ 0 w 10450286"/>
              <a:gd name="connsiteY0" fmla="*/ 0 h 5109029"/>
              <a:gd name="connsiteX1" fmla="*/ 10450286 w 10450286"/>
              <a:gd name="connsiteY1" fmla="*/ 0 h 5109029"/>
              <a:gd name="connsiteX2" fmla="*/ 10450286 w 10450286"/>
              <a:gd name="connsiteY2" fmla="*/ 5109029 h 5109029"/>
              <a:gd name="connsiteX3" fmla="*/ 0 w 10450286"/>
              <a:gd name="connsiteY3" fmla="*/ 5109029 h 5109029"/>
            </a:gdLst>
            <a:ahLst/>
            <a:cxnLst>
              <a:cxn ang="0">
                <a:pos x="connsiteX0" y="connsiteY0"/>
              </a:cxn>
              <a:cxn ang="0">
                <a:pos x="connsiteX1" y="connsiteY1"/>
              </a:cxn>
              <a:cxn ang="0">
                <a:pos x="connsiteX2" y="connsiteY2"/>
              </a:cxn>
              <a:cxn ang="0">
                <a:pos x="connsiteX3" y="connsiteY3"/>
              </a:cxn>
            </a:cxnLst>
            <a:rect l="l" t="t" r="r" b="b"/>
            <a:pathLst>
              <a:path w="10450286" h="5109029">
                <a:moveTo>
                  <a:pt x="0" y="0"/>
                </a:moveTo>
                <a:lnTo>
                  <a:pt x="10450286" y="0"/>
                </a:lnTo>
                <a:lnTo>
                  <a:pt x="10450286" y="5109029"/>
                </a:lnTo>
                <a:lnTo>
                  <a:pt x="0" y="5109029"/>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70606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1B7E62-20B6-46EB-8BC9-92BE2C4665FD}"/>
              </a:ext>
            </a:extLst>
          </p:cNvPr>
          <p:cNvSpPr>
            <a:spLocks noGrp="1"/>
          </p:cNvSpPr>
          <p:nvPr>
            <p:ph type="pic" sz="quarter" idx="10"/>
          </p:nvPr>
        </p:nvSpPr>
        <p:spPr>
          <a:xfrm>
            <a:off x="-1" y="939800"/>
            <a:ext cx="5805713" cy="4978400"/>
          </a:xfrm>
          <a:custGeom>
            <a:avLst/>
            <a:gdLst>
              <a:gd name="connsiteX0" fmla="*/ 0 w 5805713"/>
              <a:gd name="connsiteY0" fmla="*/ 0 h 4978400"/>
              <a:gd name="connsiteX1" fmla="*/ 5805713 w 5805713"/>
              <a:gd name="connsiteY1" fmla="*/ 0 h 4978400"/>
              <a:gd name="connsiteX2" fmla="*/ 5805713 w 5805713"/>
              <a:gd name="connsiteY2" fmla="*/ 4978400 h 4978400"/>
              <a:gd name="connsiteX3" fmla="*/ 0 w 5805713"/>
              <a:gd name="connsiteY3" fmla="*/ 4978400 h 4978400"/>
            </a:gdLst>
            <a:ahLst/>
            <a:cxnLst>
              <a:cxn ang="0">
                <a:pos x="connsiteX0" y="connsiteY0"/>
              </a:cxn>
              <a:cxn ang="0">
                <a:pos x="connsiteX1" y="connsiteY1"/>
              </a:cxn>
              <a:cxn ang="0">
                <a:pos x="connsiteX2" y="connsiteY2"/>
              </a:cxn>
              <a:cxn ang="0">
                <a:pos x="connsiteX3" y="connsiteY3"/>
              </a:cxn>
            </a:cxnLst>
            <a:rect l="l" t="t" r="r" b="b"/>
            <a:pathLst>
              <a:path w="5805713" h="4978400">
                <a:moveTo>
                  <a:pt x="0" y="0"/>
                </a:moveTo>
                <a:lnTo>
                  <a:pt x="5805713" y="0"/>
                </a:lnTo>
                <a:lnTo>
                  <a:pt x="5805713" y="4978400"/>
                </a:lnTo>
                <a:lnTo>
                  <a:pt x="0" y="4978400"/>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345165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8F58E3-A608-4EAE-B9E2-6F90E574469A}"/>
              </a:ext>
            </a:extLst>
          </p:cNvPr>
          <p:cNvSpPr>
            <a:spLocks noGrp="1"/>
          </p:cNvSpPr>
          <p:nvPr>
            <p:ph type="pic" sz="quarter" idx="10"/>
          </p:nvPr>
        </p:nvSpPr>
        <p:spPr>
          <a:xfrm>
            <a:off x="6957744" y="1155399"/>
            <a:ext cx="3980625" cy="3198502"/>
          </a:xfrm>
          <a:custGeom>
            <a:avLst/>
            <a:gdLst>
              <a:gd name="connsiteX0" fmla="*/ 0 w 3980625"/>
              <a:gd name="connsiteY0" fmla="*/ 0 h 3198502"/>
              <a:gd name="connsiteX1" fmla="*/ 3980625 w 3980625"/>
              <a:gd name="connsiteY1" fmla="*/ 0 h 3198502"/>
              <a:gd name="connsiteX2" fmla="*/ 3980625 w 3980625"/>
              <a:gd name="connsiteY2" fmla="*/ 3198502 h 3198502"/>
              <a:gd name="connsiteX3" fmla="*/ 0 w 3980625"/>
              <a:gd name="connsiteY3" fmla="*/ 3198502 h 3198502"/>
            </a:gdLst>
            <a:ahLst/>
            <a:cxnLst>
              <a:cxn ang="0">
                <a:pos x="connsiteX0" y="connsiteY0"/>
              </a:cxn>
              <a:cxn ang="0">
                <a:pos x="connsiteX1" y="connsiteY1"/>
              </a:cxn>
              <a:cxn ang="0">
                <a:pos x="connsiteX2" y="connsiteY2"/>
              </a:cxn>
              <a:cxn ang="0">
                <a:pos x="connsiteX3" y="connsiteY3"/>
              </a:cxn>
            </a:cxnLst>
            <a:rect l="l" t="t" r="r" b="b"/>
            <a:pathLst>
              <a:path w="3980625" h="3198502">
                <a:moveTo>
                  <a:pt x="0" y="0"/>
                </a:moveTo>
                <a:lnTo>
                  <a:pt x="3980625" y="0"/>
                </a:lnTo>
                <a:lnTo>
                  <a:pt x="3980625" y="3198502"/>
                </a:lnTo>
                <a:lnTo>
                  <a:pt x="0" y="3198502"/>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188206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5EB6DDB-F3B0-4F5A-92D3-917E05A9B425}"/>
              </a:ext>
            </a:extLst>
          </p:cNvPr>
          <p:cNvSpPr>
            <a:spLocks noGrp="1"/>
          </p:cNvSpPr>
          <p:nvPr>
            <p:ph type="pic" sz="quarter" idx="10"/>
          </p:nvPr>
        </p:nvSpPr>
        <p:spPr>
          <a:xfrm>
            <a:off x="7645813" y="-1"/>
            <a:ext cx="4546186" cy="6858000"/>
          </a:xfrm>
          <a:custGeom>
            <a:avLst/>
            <a:gdLst>
              <a:gd name="connsiteX0" fmla="*/ 0 w 4546186"/>
              <a:gd name="connsiteY0" fmla="*/ 757003 h 6858000"/>
              <a:gd name="connsiteX1" fmla="*/ 2223541 w 4546186"/>
              <a:gd name="connsiteY1" fmla="*/ 757003 h 6858000"/>
              <a:gd name="connsiteX2" fmla="*/ 2223541 w 4546186"/>
              <a:gd name="connsiteY2" fmla="*/ 6858000 h 6858000"/>
              <a:gd name="connsiteX3" fmla="*/ 0 w 4546186"/>
              <a:gd name="connsiteY3" fmla="*/ 6858000 h 6858000"/>
              <a:gd name="connsiteX4" fmla="*/ 2322645 w 4546186"/>
              <a:gd name="connsiteY4" fmla="*/ 0 h 6858000"/>
              <a:gd name="connsiteX5" fmla="*/ 4546186 w 4546186"/>
              <a:gd name="connsiteY5" fmla="*/ 0 h 6858000"/>
              <a:gd name="connsiteX6" fmla="*/ 4546186 w 4546186"/>
              <a:gd name="connsiteY6" fmla="*/ 6100997 h 6858000"/>
              <a:gd name="connsiteX7" fmla="*/ 2322645 w 4546186"/>
              <a:gd name="connsiteY7" fmla="*/ 6100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6186" h="6858000">
                <a:moveTo>
                  <a:pt x="0" y="757003"/>
                </a:moveTo>
                <a:lnTo>
                  <a:pt x="2223541" y="757003"/>
                </a:lnTo>
                <a:lnTo>
                  <a:pt x="2223541" y="6858000"/>
                </a:lnTo>
                <a:lnTo>
                  <a:pt x="0" y="6858000"/>
                </a:lnTo>
                <a:close/>
                <a:moveTo>
                  <a:pt x="2322645" y="0"/>
                </a:moveTo>
                <a:lnTo>
                  <a:pt x="4546186" y="0"/>
                </a:lnTo>
                <a:lnTo>
                  <a:pt x="4546186" y="6100997"/>
                </a:lnTo>
                <a:lnTo>
                  <a:pt x="2322645" y="6100997"/>
                </a:lnTo>
                <a:close/>
              </a:path>
            </a:pathLst>
          </a:custGeom>
          <a:pattFill prst="pct20">
            <a:fgClr>
              <a:schemeClr val="accent1"/>
            </a:fgClr>
            <a:bgClr>
              <a:schemeClr val="bg1"/>
            </a:bgClr>
          </a:patt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63167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380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211" userDrawn="1">
          <p15:clr>
            <a:srgbClr val="F26B43"/>
          </p15:clr>
        </p15:guide>
        <p15:guide id="3" orient="horz" pos="4110" userDrawn="1">
          <p15:clr>
            <a:srgbClr val="F26B43"/>
          </p15:clr>
        </p15:guide>
        <p15:guide id="4" pos="74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3BE7F70-A34A-AE09-87BF-DA682AC6FAD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 b="101"/>
          <a:stretch/>
        </p:blipFill>
        <p:spPr>
          <a:xfrm>
            <a:off x="-32443" y="-1"/>
            <a:ext cx="12192001" cy="6858001"/>
          </a:xfrm>
        </p:spPr>
      </p:pic>
      <p:sp>
        <p:nvSpPr>
          <p:cNvPr id="29" name="Rectangle 28">
            <a:extLst>
              <a:ext uri="{FF2B5EF4-FFF2-40B4-BE49-F238E27FC236}">
                <a16:creationId xmlns:a16="http://schemas.microsoft.com/office/drawing/2014/main" id="{BFC55E7F-955E-4760-8DA9-057146D3AA8F}"/>
              </a:ext>
            </a:extLst>
          </p:cNvPr>
          <p:cNvSpPr>
            <a:spLocks noGrp="1" noRot="1" noMove="1" noResize="1" noEditPoints="1" noAdjustHandles="1" noChangeArrowheads="1" noChangeShapeType="1"/>
          </p:cNvSpPr>
          <p:nvPr/>
        </p:nvSpPr>
        <p:spPr>
          <a:xfrm>
            <a:off x="-32442" y="-1"/>
            <a:ext cx="12192000" cy="6858000"/>
          </a:xfrm>
          <a:prstGeom prst="rect">
            <a:avLst/>
          </a:prstGeom>
          <a:solidFill>
            <a:schemeClr val="bg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TextBox 23">
            <a:extLst>
              <a:ext uri="{FF2B5EF4-FFF2-40B4-BE49-F238E27FC236}">
                <a16:creationId xmlns:a16="http://schemas.microsoft.com/office/drawing/2014/main" id="{C7548988-C613-47A7-8125-14915F7DEEF0}"/>
              </a:ext>
            </a:extLst>
          </p:cNvPr>
          <p:cNvSpPr txBox="1"/>
          <p:nvPr/>
        </p:nvSpPr>
        <p:spPr>
          <a:xfrm>
            <a:off x="3525948" y="5046761"/>
            <a:ext cx="5357557"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a-IR" sz="1400" dirty="0">
                <a:solidFill>
                  <a:schemeClr val="bg1"/>
                </a:solidFill>
                <a:latin typeface="Anjoman Bold" panose="00000800000000000000" pitchFamily="2" charset="-78"/>
                <a:cs typeface="Anjoman Bold" panose="00000800000000000000" pitchFamily="2" charset="-78"/>
              </a:rPr>
              <a:t>بازاریابی، امورمالی/حسابداری، تحقیق و توسعه و سیستم اطلاعات یارانه</a:t>
            </a:r>
            <a:endParaRPr lang="en-ID" sz="1400" dirty="0">
              <a:solidFill>
                <a:schemeClr val="bg1"/>
              </a:solidFill>
              <a:latin typeface="Anjoman Bold" panose="00000800000000000000" pitchFamily="2" charset="-78"/>
              <a:cs typeface="Anjoman Bold" panose="00000800000000000000" pitchFamily="2" charset="-78"/>
            </a:endParaRPr>
          </a:p>
        </p:txBody>
      </p:sp>
      <p:sp>
        <p:nvSpPr>
          <p:cNvPr id="6" name="TextBox 5">
            <a:extLst>
              <a:ext uri="{FF2B5EF4-FFF2-40B4-BE49-F238E27FC236}">
                <a16:creationId xmlns:a16="http://schemas.microsoft.com/office/drawing/2014/main" id="{8B5B468B-8511-229E-745A-2362B92C5698}"/>
              </a:ext>
            </a:extLst>
          </p:cNvPr>
          <p:cNvSpPr txBox="1"/>
          <p:nvPr/>
        </p:nvSpPr>
        <p:spPr>
          <a:xfrm>
            <a:off x="4899967" y="1618815"/>
            <a:ext cx="3122971"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a-IR" sz="6000" dirty="0">
                <a:solidFill>
                  <a:srgbClr val="07A6BF"/>
                </a:solidFill>
                <a:latin typeface="Anjoman Black" panose="00000A00000000000000" pitchFamily="2" charset="-78"/>
                <a:cs typeface="Anjoman Black" panose="00000A00000000000000" pitchFamily="2" charset="-78"/>
              </a:rPr>
              <a:t>استراتژی</a:t>
            </a:r>
            <a:endParaRPr lang="en-ID" sz="6000" dirty="0">
              <a:solidFill>
                <a:srgbClr val="07A6BF"/>
              </a:solidFill>
              <a:latin typeface="Anjoman Black" panose="00000A00000000000000" pitchFamily="2" charset="-78"/>
              <a:cs typeface="Anjoman Black" panose="00000A00000000000000" pitchFamily="2" charset="-78"/>
            </a:endParaRPr>
          </a:p>
        </p:txBody>
      </p:sp>
      <p:sp>
        <p:nvSpPr>
          <p:cNvPr id="11" name="TextBox 10">
            <a:extLst>
              <a:ext uri="{FF2B5EF4-FFF2-40B4-BE49-F238E27FC236}">
                <a16:creationId xmlns:a16="http://schemas.microsoft.com/office/drawing/2014/main" id="{7270243D-9731-25F6-E23F-5FAE633F602E}"/>
              </a:ext>
            </a:extLst>
          </p:cNvPr>
          <p:cNvSpPr txBox="1"/>
          <p:nvPr/>
        </p:nvSpPr>
        <p:spPr>
          <a:xfrm>
            <a:off x="3604777" y="1990256"/>
            <a:ext cx="5349541" cy="1323439"/>
          </a:xfrm>
          <a:prstGeom prst="rect">
            <a:avLst/>
          </a:prstGeom>
          <a:noFill/>
          <a:effectLst>
            <a:outerShdw blurRad="50800" dist="38100" dir="2700000" algn="tl" rotWithShape="0">
              <a:prstClr val="black">
                <a:alpha val="40000"/>
              </a:prstClr>
            </a:outerShdw>
          </a:effectLst>
        </p:spPr>
        <p:txBody>
          <a:bodyPr wrap="none" rtlCol="0">
            <a:spAutoFit/>
          </a:bodyPr>
          <a:lstStyle/>
          <a:p>
            <a:r>
              <a:rPr lang="fa-IR" sz="8000" dirty="0">
                <a:solidFill>
                  <a:srgbClr val="FF9E00"/>
                </a:solidFill>
                <a:latin typeface="Anjoman Black" panose="00000A00000000000000" pitchFamily="2" charset="-78"/>
                <a:cs typeface="Anjoman Black" panose="00000A00000000000000" pitchFamily="2" charset="-78"/>
              </a:rPr>
              <a:t>اجــــــــــرای</a:t>
            </a:r>
            <a:endParaRPr lang="en-ID" sz="8000" dirty="0">
              <a:solidFill>
                <a:srgbClr val="FF9E00"/>
              </a:solidFill>
              <a:latin typeface="Anjoman Black" panose="00000A00000000000000" pitchFamily="2" charset="-78"/>
              <a:cs typeface="Anjoman Black" panose="00000A00000000000000" pitchFamily="2" charset="-78"/>
            </a:endParaRPr>
          </a:p>
        </p:txBody>
      </p:sp>
      <p:sp>
        <p:nvSpPr>
          <p:cNvPr id="12" name="TextBox 11">
            <a:extLst>
              <a:ext uri="{FF2B5EF4-FFF2-40B4-BE49-F238E27FC236}">
                <a16:creationId xmlns:a16="http://schemas.microsoft.com/office/drawing/2014/main" id="{763C0F11-B776-8F16-D1F3-44BE969BD823}"/>
              </a:ext>
            </a:extLst>
          </p:cNvPr>
          <p:cNvSpPr txBox="1"/>
          <p:nvPr/>
        </p:nvSpPr>
        <p:spPr>
          <a:xfrm>
            <a:off x="4972915" y="2895043"/>
            <a:ext cx="3065263" cy="323165"/>
          </a:xfrm>
          <a:prstGeom prst="rect">
            <a:avLst/>
          </a:prstGeom>
          <a:noFill/>
          <a:effectLst>
            <a:outerShdw blurRad="50800" dist="38100" dir="2700000" algn="tl" rotWithShape="0">
              <a:prstClr val="black">
                <a:alpha val="40000"/>
              </a:prstClr>
            </a:outerShdw>
          </a:effectLst>
        </p:spPr>
        <p:txBody>
          <a:bodyPr wrap="none" rtlCol="0">
            <a:spAutoFit/>
          </a:bodyPr>
          <a:lstStyle/>
          <a:p>
            <a:r>
              <a:rPr lang="fa-IR" sz="1500" dirty="0">
                <a:solidFill>
                  <a:schemeClr val="bg1"/>
                </a:solidFill>
                <a:latin typeface="Anjoman Bold" panose="00000800000000000000" pitchFamily="2" charset="-78"/>
                <a:cs typeface="Anjoman Bold" panose="00000800000000000000" pitchFamily="2" charset="-78"/>
              </a:rPr>
              <a:t>فصل هشتم کتاب مدیریت استراتژیک</a:t>
            </a:r>
            <a:endParaRPr lang="en-ID" sz="1500" dirty="0">
              <a:solidFill>
                <a:schemeClr val="bg1"/>
              </a:solidFill>
              <a:latin typeface="Anjoman Bold" panose="00000800000000000000" pitchFamily="2" charset="-78"/>
              <a:cs typeface="Anjoman Bold" panose="00000800000000000000" pitchFamily="2" charset="-78"/>
            </a:endParaRPr>
          </a:p>
        </p:txBody>
      </p:sp>
      <p:sp>
        <p:nvSpPr>
          <p:cNvPr id="13" name="TextBox 12">
            <a:extLst>
              <a:ext uri="{FF2B5EF4-FFF2-40B4-BE49-F238E27FC236}">
                <a16:creationId xmlns:a16="http://schemas.microsoft.com/office/drawing/2014/main" id="{3DA13960-391D-76F7-B755-22729FD1D28B}"/>
              </a:ext>
            </a:extLst>
          </p:cNvPr>
          <p:cNvSpPr txBox="1"/>
          <p:nvPr/>
        </p:nvSpPr>
        <p:spPr>
          <a:xfrm>
            <a:off x="8538586" y="5538131"/>
            <a:ext cx="2271776"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just"/>
            <a:r>
              <a:rPr lang="fa-IR" sz="1400" dirty="0">
                <a:solidFill>
                  <a:schemeClr val="bg1"/>
                </a:solidFill>
                <a:latin typeface="Anjoman Bold" panose="00000800000000000000" pitchFamily="2" charset="-78"/>
                <a:cs typeface="Anjoman Bold" panose="00000800000000000000" pitchFamily="2" charset="-78"/>
              </a:rPr>
              <a:t>استاد: دکتر وحیدرضا میرابی</a:t>
            </a:r>
            <a:endParaRPr lang="en-ID" sz="1400" dirty="0">
              <a:solidFill>
                <a:schemeClr val="bg1"/>
              </a:solidFill>
              <a:latin typeface="Anjoman Bold" panose="00000800000000000000" pitchFamily="2" charset="-78"/>
              <a:cs typeface="Anjoman Bold" panose="00000800000000000000" pitchFamily="2" charset="-78"/>
            </a:endParaRPr>
          </a:p>
        </p:txBody>
      </p:sp>
      <p:sp>
        <p:nvSpPr>
          <p:cNvPr id="14" name="TextBox 13">
            <a:extLst>
              <a:ext uri="{FF2B5EF4-FFF2-40B4-BE49-F238E27FC236}">
                <a16:creationId xmlns:a16="http://schemas.microsoft.com/office/drawing/2014/main" id="{ECB467E6-5BBA-67D2-D8ED-2F7F0510710A}"/>
              </a:ext>
            </a:extLst>
          </p:cNvPr>
          <p:cNvSpPr txBox="1"/>
          <p:nvPr/>
        </p:nvSpPr>
        <p:spPr>
          <a:xfrm>
            <a:off x="1381638" y="5166876"/>
            <a:ext cx="1523174" cy="1358064"/>
          </a:xfrm>
          <a:prstGeom prst="rect">
            <a:avLst/>
          </a:prstGeom>
          <a:noFill/>
          <a:effectLst>
            <a:outerShdw blurRad="50800" dist="38100" dir="2700000" algn="tl" rotWithShape="0">
              <a:prstClr val="black">
                <a:alpha val="40000"/>
              </a:prstClr>
            </a:outerShdw>
          </a:effectLst>
        </p:spPr>
        <p:txBody>
          <a:bodyPr wrap="none" rtlCol="0">
            <a:spAutoFit/>
          </a:bodyPr>
          <a:lstStyle/>
          <a:p>
            <a:pPr algn="r">
              <a:lnSpc>
                <a:spcPct val="150000"/>
              </a:lnSpc>
            </a:pPr>
            <a:r>
              <a:rPr lang="fa-IR" sz="1400" dirty="0">
                <a:latin typeface="Anjoman Bold" panose="00000800000000000000" pitchFamily="2" charset="-78"/>
                <a:cs typeface="Anjoman Bold" panose="00000800000000000000" pitchFamily="2" charset="-78"/>
              </a:rPr>
              <a:t>دانشجـویــــــــان:</a:t>
            </a:r>
          </a:p>
          <a:p>
            <a:pPr algn="r">
              <a:lnSpc>
                <a:spcPct val="150000"/>
              </a:lnSpc>
            </a:pPr>
            <a:r>
              <a:rPr lang="fa-IR" sz="1400" dirty="0">
                <a:latin typeface="Anjoman Bold" panose="00000800000000000000" pitchFamily="2" charset="-78"/>
                <a:cs typeface="Anjoman Bold" panose="00000800000000000000" pitchFamily="2" charset="-78"/>
              </a:rPr>
              <a:t>1- کیمیـا بـابـایــی</a:t>
            </a:r>
          </a:p>
          <a:p>
            <a:pPr algn="r">
              <a:lnSpc>
                <a:spcPct val="150000"/>
              </a:lnSpc>
            </a:pPr>
            <a:r>
              <a:rPr lang="fa-IR" sz="1400" dirty="0">
                <a:latin typeface="Anjoman Bold" panose="00000800000000000000" pitchFamily="2" charset="-78"/>
                <a:cs typeface="Anjoman Bold" panose="00000800000000000000" pitchFamily="2" charset="-78"/>
              </a:rPr>
              <a:t>2- معصومه زارعی</a:t>
            </a:r>
          </a:p>
          <a:p>
            <a:pPr algn="r">
              <a:lnSpc>
                <a:spcPct val="150000"/>
              </a:lnSpc>
            </a:pPr>
            <a:r>
              <a:rPr lang="fa-IR" sz="1400" dirty="0">
                <a:latin typeface="Anjoman Bold" panose="00000800000000000000" pitchFamily="2" charset="-78"/>
                <a:cs typeface="Anjoman Bold" panose="00000800000000000000" pitchFamily="2" charset="-78"/>
              </a:rPr>
              <a:t>3- وحید سبحانـی</a:t>
            </a:r>
            <a:endParaRPr lang="en-ID" sz="1400" dirty="0">
              <a:latin typeface="Anjoman Bold" panose="00000800000000000000" pitchFamily="2" charset="-78"/>
              <a:cs typeface="Anjoman Bold" panose="00000800000000000000" pitchFamily="2" charset="-78"/>
            </a:endParaRPr>
          </a:p>
        </p:txBody>
      </p:sp>
    </p:spTree>
    <p:extLst>
      <p:ext uri="{BB962C8B-B14F-4D97-AF65-F5344CB8AC3E}">
        <p14:creationId xmlns:p14="http://schemas.microsoft.com/office/powerpoint/2010/main" val="384534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CED5D4A-FA6D-49E5-97DF-91E6922E06D7}"/>
              </a:ext>
            </a:extLst>
          </p:cNvPr>
          <p:cNvSpPr/>
          <p:nvPr/>
        </p:nvSpPr>
        <p:spPr>
          <a:xfrm>
            <a:off x="1908878" y="3831108"/>
            <a:ext cx="732924" cy="732924"/>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F84D31C0-1330-4507-9D35-0CE28A579FC0}"/>
              </a:ext>
            </a:extLst>
          </p:cNvPr>
          <p:cNvSpPr/>
          <p:nvPr/>
        </p:nvSpPr>
        <p:spPr>
          <a:xfrm>
            <a:off x="4455985" y="3831108"/>
            <a:ext cx="732924" cy="732924"/>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Oval 22">
            <a:extLst>
              <a:ext uri="{FF2B5EF4-FFF2-40B4-BE49-F238E27FC236}">
                <a16:creationId xmlns:a16="http://schemas.microsoft.com/office/drawing/2014/main" id="{E1E3BB42-E9D9-47D0-A25E-5ECDD5D23F9C}"/>
              </a:ext>
            </a:extLst>
          </p:cNvPr>
          <p:cNvSpPr/>
          <p:nvPr/>
        </p:nvSpPr>
        <p:spPr>
          <a:xfrm>
            <a:off x="7003092" y="3831108"/>
            <a:ext cx="732924" cy="732924"/>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Oval 27">
            <a:extLst>
              <a:ext uri="{FF2B5EF4-FFF2-40B4-BE49-F238E27FC236}">
                <a16:creationId xmlns:a16="http://schemas.microsoft.com/office/drawing/2014/main" id="{FE1AFCEE-3FBB-4ACB-90CC-6EDEF2E2D80D}"/>
              </a:ext>
            </a:extLst>
          </p:cNvPr>
          <p:cNvSpPr/>
          <p:nvPr/>
        </p:nvSpPr>
        <p:spPr>
          <a:xfrm>
            <a:off x="9550200" y="3831108"/>
            <a:ext cx="732924" cy="732924"/>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TextBox 8">
            <a:extLst>
              <a:ext uri="{FF2B5EF4-FFF2-40B4-BE49-F238E27FC236}">
                <a16:creationId xmlns:a16="http://schemas.microsoft.com/office/drawing/2014/main" id="{71949CD0-EA3E-582E-64E5-88B9F9EA9A6B}"/>
              </a:ext>
            </a:extLst>
          </p:cNvPr>
          <p:cNvSpPr txBox="1"/>
          <p:nvPr/>
        </p:nvSpPr>
        <p:spPr>
          <a:xfrm>
            <a:off x="4042600" y="763431"/>
            <a:ext cx="4480714" cy="727122"/>
          </a:xfrm>
          <a:prstGeom prst="rect">
            <a:avLst/>
          </a:prstGeom>
          <a:noFill/>
        </p:spPr>
        <p:txBody>
          <a:bodyPr wrap="none" rtlCol="0">
            <a:spAutoFit/>
          </a:bodyPr>
          <a:lstStyle/>
          <a:p>
            <a:pPr algn="r">
              <a:lnSpc>
                <a:spcPct val="150000"/>
              </a:lnSpc>
            </a:pPr>
            <a:r>
              <a:rPr lang="fa-IR" sz="3000" dirty="0">
                <a:latin typeface="Anjoman Condensed Black" panose="00000A06000000000000" pitchFamily="2" charset="-78"/>
                <a:cs typeface="Anjoman Condensed Black" panose="00000A06000000000000" pitchFamily="2" charset="-78"/>
              </a:rPr>
              <a:t>قوانین موفقیت </a:t>
            </a:r>
            <a:r>
              <a:rPr lang="fa-IR" sz="3000" dirty="0">
                <a:solidFill>
                  <a:srgbClr val="3D8D99"/>
                </a:solidFill>
                <a:latin typeface="Anjoman Condensed Black" panose="00000A06000000000000" pitchFamily="2" charset="-78"/>
                <a:cs typeface="Anjoman Condensed Black" panose="00000A06000000000000" pitchFamily="2" charset="-78"/>
              </a:rPr>
              <a:t>جایگاه محصول</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10" name="Rectangle 9">
            <a:extLst>
              <a:ext uri="{FF2B5EF4-FFF2-40B4-BE49-F238E27FC236}">
                <a16:creationId xmlns:a16="http://schemas.microsoft.com/office/drawing/2014/main" id="{8DBCF36F-22B8-669B-5CD1-91D3EAB2F4F3}"/>
              </a:ext>
            </a:extLst>
          </p:cNvPr>
          <p:cNvSpPr/>
          <p:nvPr/>
        </p:nvSpPr>
        <p:spPr>
          <a:xfrm>
            <a:off x="3596639" y="1468852"/>
            <a:ext cx="5467707" cy="473206"/>
          </a:xfrm>
          <a:prstGeom prst="rect">
            <a:avLst/>
          </a:prstGeom>
        </p:spPr>
        <p:txBody>
          <a:bodyPr wrap="square">
            <a:spAutoFit/>
          </a:bodyPr>
          <a:lstStyle/>
          <a:p>
            <a:pPr algn="ctr">
              <a:lnSpc>
                <a:spcPct val="150000"/>
              </a:lnSpc>
            </a:pPr>
            <a:r>
              <a:rPr lang="fa-IR" dirty="0">
                <a:solidFill>
                  <a:srgbClr val="FF9E00"/>
                </a:solidFill>
                <a:latin typeface="Anjoman Condensed Bold" panose="00000806000000000000" pitchFamily="2" charset="-78"/>
                <a:cs typeface="Anjoman Condensed Bold" panose="00000806000000000000" pitchFamily="2" charset="-78"/>
              </a:rPr>
              <a:t>جایگاه مؤثر، با پیام روشن و انتخاب هوشمند ساخته می‌شود</a:t>
            </a:r>
          </a:p>
        </p:txBody>
      </p:sp>
      <p:sp>
        <p:nvSpPr>
          <p:cNvPr id="16" name="Rectangle 15">
            <a:extLst>
              <a:ext uri="{FF2B5EF4-FFF2-40B4-BE49-F238E27FC236}">
                <a16:creationId xmlns:a16="http://schemas.microsoft.com/office/drawing/2014/main" id="{8376C218-AB4C-E6F7-A1CC-942C3B7919C3}"/>
              </a:ext>
            </a:extLst>
          </p:cNvPr>
          <p:cNvSpPr/>
          <p:nvPr/>
        </p:nvSpPr>
        <p:spPr>
          <a:xfrm>
            <a:off x="1127340" y="2207681"/>
            <a:ext cx="9821075" cy="667490"/>
          </a:xfrm>
          <a:prstGeom prst="rect">
            <a:avLst/>
          </a:prstGeom>
        </p:spPr>
        <p:txBody>
          <a:bodyPr wrap="square">
            <a:spAutoFit/>
          </a:bodyPr>
          <a:lstStyle/>
          <a:p>
            <a:pPr algn="r">
              <a:lnSpc>
                <a:spcPct val="150000"/>
              </a:lnSpc>
            </a:pPr>
            <a:r>
              <a:rPr lang="fa-IR" sz="1300" dirty="0">
                <a:latin typeface="Anjoman Condensed Bold" panose="00000806000000000000" pitchFamily="2" charset="-78"/>
                <a:cs typeface="Anjoman Condensed Bold" panose="00000806000000000000" pitchFamily="2" charset="-78"/>
              </a:rPr>
              <a:t>موفقیت در جایگاه‌یابی زمانی به دست می‌آید که شرکت بازار هدف مناسب را  انتخاب کند، پیام متناقض نداشته باشد و جایگاه خود را به‌صورت روشن به مشتری نشان دهد</a:t>
            </a:r>
          </a:p>
          <a:p>
            <a:pPr algn="r">
              <a:lnSpc>
                <a:spcPct val="150000"/>
              </a:lnSpc>
            </a:pPr>
            <a:r>
              <a:rPr lang="fa-IR" sz="1300" dirty="0">
                <a:latin typeface="Anjoman Condensed Bold" panose="00000806000000000000" pitchFamily="2" charset="-78"/>
                <a:cs typeface="Anjoman Condensed Bold" panose="00000806000000000000" pitchFamily="2" charset="-78"/>
              </a:rPr>
              <a:t>در واقع، جایگاه‌یابی مؤثر باید هم متمایز باشد، هم متناسب با هر بخش بازار طراحی شود و هم برای مشتری قابل‌فهم باشد.</a:t>
            </a:r>
          </a:p>
        </p:txBody>
      </p:sp>
      <p:sp>
        <p:nvSpPr>
          <p:cNvPr id="19" name="Rectangle 18">
            <a:extLst>
              <a:ext uri="{FF2B5EF4-FFF2-40B4-BE49-F238E27FC236}">
                <a16:creationId xmlns:a16="http://schemas.microsoft.com/office/drawing/2014/main" id="{4339949D-57F8-72DD-C78C-FF739B943881}"/>
              </a:ext>
            </a:extLst>
          </p:cNvPr>
          <p:cNvSpPr/>
          <p:nvPr/>
        </p:nvSpPr>
        <p:spPr>
          <a:xfrm>
            <a:off x="8881882" y="4677415"/>
            <a:ext cx="2066533" cy="711733"/>
          </a:xfrm>
          <a:prstGeom prst="rect">
            <a:avLst/>
          </a:prstGeom>
        </p:spPr>
        <p:txBody>
          <a:bodyPr wrap="square">
            <a:spAutoFit/>
          </a:bodyPr>
          <a:lstStyle/>
          <a:p>
            <a:pPr algn="ctr">
              <a:lnSpc>
                <a:spcPct val="150000"/>
              </a:lnSpc>
            </a:pPr>
            <a:r>
              <a:rPr lang="fa-IR" sz="1400" dirty="0">
                <a:latin typeface="Anjoman Condensed Bold" panose="00000806000000000000" pitchFamily="2" charset="-78"/>
                <a:cs typeface="Anjoman Condensed Bold" panose="00000806000000000000" pitchFamily="2" charset="-78"/>
              </a:rPr>
              <a:t>هدف‌گیری بازارهای دست‌نخورده یا کم‌رقیب</a:t>
            </a:r>
          </a:p>
        </p:txBody>
      </p:sp>
      <p:sp>
        <p:nvSpPr>
          <p:cNvPr id="22" name="Rectangle 21">
            <a:extLst>
              <a:ext uri="{FF2B5EF4-FFF2-40B4-BE49-F238E27FC236}">
                <a16:creationId xmlns:a16="http://schemas.microsoft.com/office/drawing/2014/main" id="{F85C03DE-280B-FDEA-D9A7-E9F97F5789F8}"/>
              </a:ext>
            </a:extLst>
          </p:cNvPr>
          <p:cNvSpPr/>
          <p:nvPr/>
        </p:nvSpPr>
        <p:spPr>
          <a:xfrm>
            <a:off x="6338888" y="4677415"/>
            <a:ext cx="2066533" cy="711733"/>
          </a:xfrm>
          <a:prstGeom prst="rect">
            <a:avLst/>
          </a:prstGeom>
        </p:spPr>
        <p:txBody>
          <a:bodyPr wrap="square">
            <a:spAutoFit/>
          </a:bodyPr>
          <a:lstStyle/>
          <a:p>
            <a:pPr algn="ctr">
              <a:lnSpc>
                <a:spcPct val="150000"/>
              </a:lnSpc>
            </a:pPr>
            <a:r>
              <a:rPr lang="fa-IR" sz="1400" dirty="0">
                <a:latin typeface="Anjoman Condensed Bold" panose="00000806000000000000" pitchFamily="2" charset="-78"/>
                <a:cs typeface="Anjoman Condensed Bold" panose="00000806000000000000" pitchFamily="2" charset="-78"/>
              </a:rPr>
              <a:t>پرهیز از موضع‌گیری</a:t>
            </a:r>
            <a:br>
              <a:rPr lang="fa-IR" sz="1400" dirty="0">
                <a:latin typeface="Anjoman Condensed Bold" panose="00000806000000000000" pitchFamily="2" charset="-78"/>
                <a:cs typeface="Anjoman Condensed Bold" panose="00000806000000000000" pitchFamily="2" charset="-78"/>
              </a:rPr>
            </a:br>
            <a:r>
              <a:rPr lang="fa-IR" sz="1400" dirty="0">
                <a:latin typeface="Anjoman Condensed Bold" panose="00000806000000000000" pitchFamily="2" charset="-78"/>
                <a:cs typeface="Anjoman Condensed Bold" panose="00000806000000000000" pitchFamily="2" charset="-78"/>
              </a:rPr>
              <a:t> بین دو مفهوم متضاد</a:t>
            </a:r>
          </a:p>
        </p:txBody>
      </p:sp>
      <p:sp>
        <p:nvSpPr>
          <p:cNvPr id="24" name="Rectangle 23">
            <a:extLst>
              <a:ext uri="{FF2B5EF4-FFF2-40B4-BE49-F238E27FC236}">
                <a16:creationId xmlns:a16="http://schemas.microsoft.com/office/drawing/2014/main" id="{1CB51CC3-78C2-8618-DE14-104566202D62}"/>
              </a:ext>
            </a:extLst>
          </p:cNvPr>
          <p:cNvSpPr/>
          <p:nvPr/>
        </p:nvSpPr>
        <p:spPr>
          <a:xfrm>
            <a:off x="3840243" y="4668807"/>
            <a:ext cx="2066533" cy="711733"/>
          </a:xfrm>
          <a:prstGeom prst="rect">
            <a:avLst/>
          </a:prstGeom>
        </p:spPr>
        <p:txBody>
          <a:bodyPr wrap="square">
            <a:spAutoFit/>
          </a:bodyPr>
          <a:lstStyle/>
          <a:p>
            <a:pPr algn="ctr">
              <a:lnSpc>
                <a:spcPct val="150000"/>
              </a:lnSpc>
            </a:pPr>
            <a:r>
              <a:rPr lang="fa-IR" sz="1400" dirty="0">
                <a:latin typeface="Anjoman Condensed Bold" panose="00000806000000000000" pitchFamily="2" charset="-78"/>
                <a:cs typeface="Anjoman Condensed Bold" panose="00000806000000000000" pitchFamily="2" charset="-78"/>
              </a:rPr>
              <a:t>استفاده از استراتژی متفاوت</a:t>
            </a:r>
            <a:br>
              <a:rPr lang="fa-IR" sz="1400" dirty="0">
                <a:latin typeface="Anjoman Condensed Bold" panose="00000806000000000000" pitchFamily="2" charset="-78"/>
                <a:cs typeface="Anjoman Condensed Bold" panose="00000806000000000000" pitchFamily="2" charset="-78"/>
              </a:rPr>
            </a:br>
            <a:r>
              <a:rPr lang="fa-IR" sz="1400" dirty="0">
                <a:latin typeface="Anjoman Condensed Bold" panose="00000806000000000000" pitchFamily="2" charset="-78"/>
                <a:cs typeface="Anjoman Condensed Bold" panose="00000806000000000000" pitchFamily="2" charset="-78"/>
              </a:rPr>
              <a:t> در هر بخش بازار</a:t>
            </a:r>
          </a:p>
        </p:txBody>
      </p:sp>
      <p:sp>
        <p:nvSpPr>
          <p:cNvPr id="27" name="Rectangle 26">
            <a:extLst>
              <a:ext uri="{FF2B5EF4-FFF2-40B4-BE49-F238E27FC236}">
                <a16:creationId xmlns:a16="http://schemas.microsoft.com/office/drawing/2014/main" id="{FD647395-E606-86E8-139F-8336593C1045}"/>
              </a:ext>
            </a:extLst>
          </p:cNvPr>
          <p:cNvSpPr/>
          <p:nvPr/>
        </p:nvSpPr>
        <p:spPr>
          <a:xfrm>
            <a:off x="1229881" y="4680552"/>
            <a:ext cx="2066533" cy="711733"/>
          </a:xfrm>
          <a:prstGeom prst="rect">
            <a:avLst/>
          </a:prstGeom>
        </p:spPr>
        <p:txBody>
          <a:bodyPr wrap="square">
            <a:spAutoFit/>
          </a:bodyPr>
          <a:lstStyle/>
          <a:p>
            <a:pPr algn="ctr">
              <a:lnSpc>
                <a:spcPct val="150000"/>
              </a:lnSpc>
            </a:pPr>
            <a:r>
              <a:rPr lang="fa-IR" sz="1400" dirty="0">
                <a:latin typeface="Anjoman Condensed Bold" panose="00000806000000000000" pitchFamily="2" charset="-78"/>
                <a:cs typeface="Anjoman Condensed Bold" panose="00000806000000000000" pitchFamily="2" charset="-78"/>
              </a:rPr>
              <a:t>شفاف و روشن بودن </a:t>
            </a:r>
            <a:br>
              <a:rPr lang="fa-IR" sz="1400" dirty="0">
                <a:latin typeface="Anjoman Condensed Bold" panose="00000806000000000000" pitchFamily="2" charset="-78"/>
                <a:cs typeface="Anjoman Condensed Bold" panose="00000806000000000000" pitchFamily="2" charset="-78"/>
              </a:rPr>
            </a:br>
            <a:r>
              <a:rPr lang="fa-IR" sz="1400" dirty="0">
                <a:latin typeface="Anjoman Condensed Bold" panose="00000806000000000000" pitchFamily="2" charset="-78"/>
                <a:cs typeface="Anjoman Condensed Bold" panose="00000806000000000000" pitchFamily="2" charset="-78"/>
              </a:rPr>
              <a:t>جایگاه برند در ذهن مشتری</a:t>
            </a:r>
          </a:p>
        </p:txBody>
      </p:sp>
      <p:pic>
        <p:nvPicPr>
          <p:cNvPr id="32" name="Picture 31">
            <a:extLst>
              <a:ext uri="{FF2B5EF4-FFF2-40B4-BE49-F238E27FC236}">
                <a16:creationId xmlns:a16="http://schemas.microsoft.com/office/drawing/2014/main" id="{0F9B1695-51CC-7865-E30D-F0E98CD63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6318" y="3904451"/>
            <a:ext cx="557660" cy="557660"/>
          </a:xfrm>
          <a:prstGeom prst="rect">
            <a:avLst/>
          </a:prstGeom>
        </p:spPr>
      </p:pic>
      <p:pic>
        <p:nvPicPr>
          <p:cNvPr id="33" name="Picture 32">
            <a:extLst>
              <a:ext uri="{FF2B5EF4-FFF2-40B4-BE49-F238E27FC236}">
                <a16:creationId xmlns:a16="http://schemas.microsoft.com/office/drawing/2014/main" id="{2D2D7890-1819-93DB-B3EA-3F51BD2942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90724" y="3951885"/>
            <a:ext cx="510226" cy="510226"/>
          </a:xfrm>
          <a:prstGeom prst="rect">
            <a:avLst/>
          </a:prstGeom>
        </p:spPr>
      </p:pic>
      <p:pic>
        <p:nvPicPr>
          <p:cNvPr id="34" name="Picture 33">
            <a:extLst>
              <a:ext uri="{FF2B5EF4-FFF2-40B4-BE49-F238E27FC236}">
                <a16:creationId xmlns:a16="http://schemas.microsoft.com/office/drawing/2014/main" id="{2A1207D1-2AD6-2E82-4340-62A86D990F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43617" y="3904451"/>
            <a:ext cx="557660" cy="557660"/>
          </a:xfrm>
          <a:prstGeom prst="rect">
            <a:avLst/>
          </a:prstGeom>
        </p:spPr>
      </p:pic>
      <p:pic>
        <p:nvPicPr>
          <p:cNvPr id="35" name="Picture 34">
            <a:extLst>
              <a:ext uri="{FF2B5EF4-FFF2-40B4-BE49-F238E27FC236}">
                <a16:creationId xmlns:a16="http://schemas.microsoft.com/office/drawing/2014/main" id="{EFAC0479-2D93-E2F2-1EBF-616BD650D33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75681" y="3904451"/>
            <a:ext cx="557660" cy="557660"/>
          </a:xfrm>
          <a:prstGeom prst="rect">
            <a:avLst/>
          </a:prstGeom>
        </p:spPr>
      </p:pic>
    </p:spTree>
    <p:extLst>
      <p:ext uri="{BB962C8B-B14F-4D97-AF65-F5344CB8AC3E}">
        <p14:creationId xmlns:p14="http://schemas.microsoft.com/office/powerpoint/2010/main" val="2058463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2FD1DB-82FD-4CD4-A9EE-F856F274E0BD}"/>
              </a:ext>
            </a:extLst>
          </p:cNvPr>
          <p:cNvSpPr/>
          <p:nvPr/>
        </p:nvSpPr>
        <p:spPr>
          <a:xfrm>
            <a:off x="0" y="0"/>
            <a:ext cx="24964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1B2E983E-203C-40EF-B900-79CD4700A631}"/>
              </a:ext>
            </a:extLst>
          </p:cNvPr>
          <p:cNvSpPr/>
          <p:nvPr/>
        </p:nvSpPr>
        <p:spPr>
          <a:xfrm>
            <a:off x="6386286" y="0"/>
            <a:ext cx="5805714" cy="2238375"/>
          </a:xfrm>
          <a:prstGeom prst="rect">
            <a:avLst/>
          </a:prstGeom>
          <a:solidFill>
            <a:schemeClr val="bg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3" name="Picture Placeholder 22">
            <a:extLst>
              <a:ext uri="{FF2B5EF4-FFF2-40B4-BE49-F238E27FC236}">
                <a16:creationId xmlns:a16="http://schemas.microsoft.com/office/drawing/2014/main" id="{6BBE5180-4B27-A0C2-B9DC-E36B0E9AED0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143" r="11143"/>
          <a:stretch/>
        </p:blipFill>
        <p:spPr/>
      </p:pic>
      <p:sp>
        <p:nvSpPr>
          <p:cNvPr id="5" name="TextBox 4">
            <a:extLst>
              <a:ext uri="{FF2B5EF4-FFF2-40B4-BE49-F238E27FC236}">
                <a16:creationId xmlns:a16="http://schemas.microsoft.com/office/drawing/2014/main" id="{1775A2DC-B96D-E329-94E7-C7F110419DF9}"/>
              </a:ext>
            </a:extLst>
          </p:cNvPr>
          <p:cNvSpPr txBox="1"/>
          <p:nvPr/>
        </p:nvSpPr>
        <p:spPr>
          <a:xfrm>
            <a:off x="7744405" y="392065"/>
            <a:ext cx="3235181" cy="727122"/>
          </a:xfrm>
          <a:prstGeom prst="rect">
            <a:avLst/>
          </a:prstGeom>
          <a:noFill/>
        </p:spPr>
        <p:txBody>
          <a:bodyPr wrap="none" rtlCol="0">
            <a:spAutoFit/>
          </a:bodyPr>
          <a:lstStyle/>
          <a:p>
            <a:pPr algn="r">
              <a:lnSpc>
                <a:spcPct val="150000"/>
              </a:lnSpc>
            </a:pPr>
            <a:r>
              <a:rPr lang="fa-IR" sz="3000" dirty="0">
                <a:latin typeface="Anjoman Condensed Black" panose="00000A06000000000000" pitchFamily="2" charset="-78"/>
                <a:cs typeface="Anjoman Condensed Black" panose="00000A06000000000000" pitchFamily="2" charset="-78"/>
              </a:rPr>
              <a:t>جمع‌بندی </a:t>
            </a:r>
            <a:r>
              <a:rPr lang="fa-IR" sz="3000" dirty="0">
                <a:solidFill>
                  <a:srgbClr val="3D8D99"/>
                </a:solidFill>
                <a:latin typeface="Anjoman Condensed Black" panose="00000A06000000000000" pitchFamily="2" charset="-78"/>
                <a:cs typeface="Anjoman Condensed Black" panose="00000A06000000000000" pitchFamily="2" charset="-78"/>
              </a:rPr>
              <a:t>جایگاه یابی</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9" name="Rectangle 8">
            <a:extLst>
              <a:ext uri="{FF2B5EF4-FFF2-40B4-BE49-F238E27FC236}">
                <a16:creationId xmlns:a16="http://schemas.microsoft.com/office/drawing/2014/main" id="{A468B7E2-4483-F0C9-C7F3-C468DB2E5215}"/>
              </a:ext>
            </a:extLst>
          </p:cNvPr>
          <p:cNvSpPr/>
          <p:nvPr/>
        </p:nvSpPr>
        <p:spPr>
          <a:xfrm>
            <a:off x="7496175" y="1119187"/>
            <a:ext cx="3771900" cy="430887"/>
          </a:xfrm>
          <a:prstGeom prst="rect">
            <a:avLst/>
          </a:prstGeom>
        </p:spPr>
        <p:txBody>
          <a:bodyPr wrap="square">
            <a:spAutoFit/>
          </a:bodyPr>
          <a:lstStyle/>
          <a:p>
            <a:pPr algn="ctr">
              <a:lnSpc>
                <a:spcPct val="150000"/>
              </a:lnSpc>
            </a:pPr>
            <a:r>
              <a:rPr lang="fa-IR" sz="1600" dirty="0">
                <a:solidFill>
                  <a:srgbClr val="FF9E00"/>
                </a:solidFill>
                <a:latin typeface="Anjoman Condensed Bold" panose="00000806000000000000" pitchFamily="2" charset="-78"/>
                <a:cs typeface="Anjoman Condensed Bold" panose="00000806000000000000" pitchFamily="2" charset="-78"/>
              </a:rPr>
              <a:t>جایگاه‌یابی؛ از تحلیل بازار تا تثبیت در ذهن مشتری</a:t>
            </a:r>
          </a:p>
        </p:txBody>
      </p:sp>
      <p:sp>
        <p:nvSpPr>
          <p:cNvPr id="18" name="Rectangle 17">
            <a:extLst>
              <a:ext uri="{FF2B5EF4-FFF2-40B4-BE49-F238E27FC236}">
                <a16:creationId xmlns:a16="http://schemas.microsoft.com/office/drawing/2014/main" id="{36F30D79-F52F-8C49-EC43-A273D98AAC84}"/>
              </a:ext>
            </a:extLst>
          </p:cNvPr>
          <p:cNvSpPr/>
          <p:nvPr/>
        </p:nvSpPr>
        <p:spPr>
          <a:xfrm>
            <a:off x="6096000" y="2630440"/>
            <a:ext cx="5314604" cy="2083263"/>
          </a:xfrm>
          <a:prstGeom prst="rect">
            <a:avLst/>
          </a:prstGeom>
        </p:spPr>
        <p:txBody>
          <a:bodyPr wrap="square">
            <a:spAutoFit/>
          </a:bodyPr>
          <a:lstStyle/>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فرایندی استراتژیک، تحقیق‌محور و مبتنی بر تحلیل بازار</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شامل تعیین معیارها، تحلیل رقبا و کشف فرصت‌های بازار</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کامل‌شونده با اجرای هماهنگ برنامه بازاریابی</a:t>
            </a:r>
          </a:p>
          <a:p>
            <a:pPr marL="285750" indent="-285750" algn="r" rtl="1">
              <a:lnSpc>
                <a:spcPct val="250000"/>
              </a:lnSpc>
              <a:buFont typeface="Wingdings" panose="05000000000000000000" pitchFamily="2" charset="2"/>
              <a:buChar char="q"/>
            </a:pPr>
            <a:r>
              <a:rPr lang="fa-IR" sz="1500" dirty="0">
                <a:solidFill>
                  <a:srgbClr val="3D8D99"/>
                </a:solidFill>
                <a:latin typeface="Anjoman Condensed Bold" panose="00000806000000000000" pitchFamily="2" charset="-78"/>
                <a:cs typeface="Anjoman Condensed Bold" panose="00000806000000000000" pitchFamily="2" charset="-78"/>
              </a:rPr>
              <a:t>هدف نهایی: </a:t>
            </a:r>
            <a:r>
              <a:rPr lang="fa-IR" sz="1300" dirty="0">
                <a:latin typeface="Anjoman Condensed Bold" panose="00000806000000000000" pitchFamily="2" charset="-78"/>
                <a:cs typeface="Anjoman Condensed Bold" panose="00000806000000000000" pitchFamily="2" charset="-78"/>
              </a:rPr>
              <a:t>ایجاد یک جایگاه متمایز و ماندگار در ذهن مشتری</a:t>
            </a:r>
          </a:p>
        </p:txBody>
      </p:sp>
    </p:spTree>
    <p:extLst>
      <p:ext uri="{BB962C8B-B14F-4D97-AF65-F5344CB8AC3E}">
        <p14:creationId xmlns:p14="http://schemas.microsoft.com/office/powerpoint/2010/main" val="101273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121F433-3710-428C-A9CC-1011FE7B445B}"/>
              </a:ext>
            </a:extLst>
          </p:cNvPr>
          <p:cNvSpPr/>
          <p:nvPr/>
        </p:nvSpPr>
        <p:spPr>
          <a:xfrm>
            <a:off x="8709284" y="0"/>
            <a:ext cx="3482715" cy="35318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4" name="Picture Placeholder 23">
            <a:extLst>
              <a:ext uri="{FF2B5EF4-FFF2-40B4-BE49-F238E27FC236}">
                <a16:creationId xmlns:a16="http://schemas.microsoft.com/office/drawing/2014/main" id="{60E18822-EF7E-1FB2-53EC-2A399159028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544" r="8544"/>
          <a:stretch>
            <a:fillRect/>
          </a:stretch>
        </p:blipFill>
        <p:spPr>
          <a:xfrm>
            <a:off x="7184054" y="1078480"/>
            <a:ext cx="3980625" cy="3198502"/>
          </a:xfrm>
        </p:spPr>
      </p:pic>
      <p:sp>
        <p:nvSpPr>
          <p:cNvPr id="6" name="Rectangle 5">
            <a:extLst>
              <a:ext uri="{FF2B5EF4-FFF2-40B4-BE49-F238E27FC236}">
                <a16:creationId xmlns:a16="http://schemas.microsoft.com/office/drawing/2014/main" id="{932692FB-DB50-411F-A278-62D52D8E80B6}"/>
              </a:ext>
            </a:extLst>
          </p:cNvPr>
          <p:cNvSpPr/>
          <p:nvPr/>
        </p:nvSpPr>
        <p:spPr>
          <a:xfrm>
            <a:off x="1253630" y="2487751"/>
            <a:ext cx="6473372" cy="1158924"/>
          </a:xfrm>
          <a:prstGeom prst="rect">
            <a:avLst/>
          </a:prstGeom>
          <a:solidFill>
            <a:schemeClr val="bg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6B4526E6-160E-4433-8074-4843967DEB00}"/>
              </a:ext>
            </a:extLst>
          </p:cNvPr>
          <p:cNvSpPr/>
          <p:nvPr/>
        </p:nvSpPr>
        <p:spPr>
          <a:xfrm>
            <a:off x="7360540" y="2121288"/>
            <a:ext cx="732924" cy="732924"/>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Quote Sign">
            <a:extLst>
              <a:ext uri="{FF2B5EF4-FFF2-40B4-BE49-F238E27FC236}">
                <a16:creationId xmlns:a16="http://schemas.microsoft.com/office/drawing/2014/main" id="{03FF6448-AD96-4C76-8BFD-231C278CB9F4}"/>
              </a:ext>
            </a:extLst>
          </p:cNvPr>
          <p:cNvSpPr/>
          <p:nvPr/>
        </p:nvSpPr>
        <p:spPr>
          <a:xfrm flipV="1">
            <a:off x="7562541" y="2348590"/>
            <a:ext cx="328922" cy="278320"/>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solidFill>
          <a:ln>
            <a:noFill/>
          </a:ln>
        </p:spPr>
        <p:txBody>
          <a:bodyPr vert="horz" wrap="square" lIns="91428" tIns="45714" rIns="91428" bIns="45714" numCol="1" anchor="t" anchorCtr="0" compatLnSpc="1">
            <a:prstTxWarp prst="textNoShape">
              <a:avLst/>
            </a:prstTxWarp>
            <a:noAutofit/>
          </a:bodyPr>
          <a:lstStyle/>
          <a:p>
            <a:pPr algn="r"/>
            <a:endParaRPr>
              <a:solidFill>
                <a:schemeClr val="tx1">
                  <a:lumMod val="65000"/>
                  <a:lumOff val="35000"/>
                </a:schemeClr>
              </a:solidFill>
            </a:endParaRPr>
          </a:p>
        </p:txBody>
      </p:sp>
      <p:sp>
        <p:nvSpPr>
          <p:cNvPr id="4" name="TextBox 3">
            <a:extLst>
              <a:ext uri="{FF2B5EF4-FFF2-40B4-BE49-F238E27FC236}">
                <a16:creationId xmlns:a16="http://schemas.microsoft.com/office/drawing/2014/main" id="{D2AC26AF-8653-9A64-9C2A-2220BC048F22}"/>
              </a:ext>
            </a:extLst>
          </p:cNvPr>
          <p:cNvSpPr txBox="1"/>
          <p:nvPr/>
        </p:nvSpPr>
        <p:spPr>
          <a:xfrm>
            <a:off x="2156725" y="894417"/>
            <a:ext cx="4499950" cy="727122"/>
          </a:xfrm>
          <a:prstGeom prst="rect">
            <a:avLst/>
          </a:prstGeom>
          <a:noFill/>
        </p:spPr>
        <p:txBody>
          <a:bodyPr wrap="none" rtlCol="0">
            <a:spAutoFit/>
          </a:bodyPr>
          <a:lstStyle/>
          <a:p>
            <a:pPr algn="r">
              <a:lnSpc>
                <a:spcPct val="150000"/>
              </a:lnSpc>
            </a:pPr>
            <a:r>
              <a:rPr lang="fa-IR" sz="3000" dirty="0">
                <a:solidFill>
                  <a:srgbClr val="3D8D99"/>
                </a:solidFill>
                <a:latin typeface="Anjoman Condensed Black" panose="00000A06000000000000" pitchFamily="2" charset="-78"/>
                <a:cs typeface="Anjoman Condensed Black" panose="00000A06000000000000" pitchFamily="2" charset="-78"/>
              </a:rPr>
              <a:t>تامین مالی </a:t>
            </a:r>
            <a:r>
              <a:rPr lang="fa-IR" sz="3000" dirty="0">
                <a:latin typeface="Anjoman Condensed Black" panose="00000A06000000000000" pitchFamily="2" charset="-78"/>
                <a:cs typeface="Anjoman Condensed Black" panose="00000A06000000000000" pitchFamily="2" charset="-78"/>
              </a:rPr>
              <a:t>برای اجرای استراتژی</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8" name="Rectangle 7">
            <a:extLst>
              <a:ext uri="{FF2B5EF4-FFF2-40B4-BE49-F238E27FC236}">
                <a16:creationId xmlns:a16="http://schemas.microsoft.com/office/drawing/2014/main" id="{28AD99C8-3999-3EBD-1AE0-61DB2BC595BB}"/>
              </a:ext>
            </a:extLst>
          </p:cNvPr>
          <p:cNvSpPr/>
          <p:nvPr/>
        </p:nvSpPr>
        <p:spPr>
          <a:xfrm>
            <a:off x="1155960" y="1501427"/>
            <a:ext cx="5581350" cy="473206"/>
          </a:xfrm>
          <a:prstGeom prst="rect">
            <a:avLst/>
          </a:prstGeom>
        </p:spPr>
        <p:txBody>
          <a:bodyPr wrap="square">
            <a:spAutoFit/>
          </a:bodyPr>
          <a:lstStyle/>
          <a:p>
            <a:pPr algn="ctr">
              <a:lnSpc>
                <a:spcPct val="150000"/>
              </a:lnSpc>
            </a:pPr>
            <a:r>
              <a:rPr lang="fa-IR" dirty="0">
                <a:solidFill>
                  <a:srgbClr val="FF9E00"/>
                </a:solidFill>
                <a:latin typeface="Anjoman Condensed Bold" panose="00000806000000000000" pitchFamily="2" charset="-78"/>
                <a:cs typeface="Anjoman Condensed Bold" panose="00000806000000000000" pitchFamily="2" charset="-78"/>
              </a:rPr>
              <a:t>اجرای موفق استراتژی، بدون انتخاب درست منبع سرمایه ممکن نیست</a:t>
            </a:r>
          </a:p>
        </p:txBody>
      </p:sp>
      <p:sp>
        <p:nvSpPr>
          <p:cNvPr id="16" name="Rectangle 15">
            <a:extLst>
              <a:ext uri="{FF2B5EF4-FFF2-40B4-BE49-F238E27FC236}">
                <a16:creationId xmlns:a16="http://schemas.microsoft.com/office/drawing/2014/main" id="{DB330D7B-C528-E39A-2BE1-D84C1C601968}"/>
              </a:ext>
            </a:extLst>
          </p:cNvPr>
          <p:cNvSpPr/>
          <p:nvPr/>
        </p:nvSpPr>
        <p:spPr>
          <a:xfrm>
            <a:off x="1253630" y="2792677"/>
            <a:ext cx="6155357" cy="711733"/>
          </a:xfrm>
          <a:prstGeom prst="rect">
            <a:avLst/>
          </a:prstGeom>
        </p:spPr>
        <p:txBody>
          <a:bodyPr wrap="square">
            <a:spAutoFit/>
          </a:bodyPr>
          <a:lstStyle/>
          <a:p>
            <a:pPr algn="r">
              <a:lnSpc>
                <a:spcPct val="150000"/>
              </a:lnSpc>
            </a:pPr>
            <a:r>
              <a:rPr lang="fa-IR" sz="1400" dirty="0">
                <a:latin typeface="Anjoman Condensed Bold" panose="00000806000000000000" pitchFamily="2" charset="-78"/>
                <a:cs typeface="Anjoman Condensed Bold" panose="00000806000000000000" pitchFamily="2" charset="-78"/>
              </a:rPr>
              <a:t>در اجرای استراتژی، فقط </a:t>
            </a:r>
            <a:r>
              <a:rPr lang="fa-IR" sz="1400" dirty="0">
                <a:solidFill>
                  <a:srgbClr val="3D8D99"/>
                </a:solidFill>
                <a:latin typeface="Anjoman Condensed Bold" panose="00000806000000000000" pitchFamily="2" charset="-78"/>
                <a:cs typeface="Anjoman Condensed Bold" panose="00000806000000000000" pitchFamily="2" charset="-78"/>
              </a:rPr>
              <a:t>داشتن ایده </a:t>
            </a:r>
            <a:r>
              <a:rPr lang="fa-IR" sz="1400" dirty="0">
                <a:latin typeface="Anjoman Condensed Bold" panose="00000806000000000000" pitchFamily="2" charset="-78"/>
                <a:cs typeface="Anjoman Condensed Bold" panose="00000806000000000000" pitchFamily="2" charset="-78"/>
              </a:rPr>
              <a:t>کافی نیست؛ شرکت باید </a:t>
            </a:r>
            <a:r>
              <a:rPr lang="fa-IR" sz="1400" dirty="0">
                <a:solidFill>
                  <a:srgbClr val="3D8D99"/>
                </a:solidFill>
                <a:latin typeface="Anjoman Condensed Bold" panose="00000806000000000000" pitchFamily="2" charset="-78"/>
                <a:cs typeface="Anjoman Condensed Bold" panose="00000806000000000000" pitchFamily="2" charset="-78"/>
              </a:rPr>
              <a:t>منبع مناسب سرمایه </a:t>
            </a:r>
            <a:r>
              <a:rPr lang="fa-IR" sz="1400" dirty="0">
                <a:latin typeface="Anjoman Condensed Bold" panose="00000806000000000000" pitchFamily="2" charset="-78"/>
                <a:cs typeface="Anjoman Condensed Bold" panose="00000806000000000000" pitchFamily="2" charset="-78"/>
              </a:rPr>
              <a:t>را نیز انتخاب کند. </a:t>
            </a:r>
          </a:p>
          <a:p>
            <a:pPr algn="r">
              <a:lnSpc>
                <a:spcPct val="150000"/>
              </a:lnSpc>
            </a:pPr>
            <a:r>
              <a:rPr lang="fa-IR" sz="1400" dirty="0">
                <a:latin typeface="Anjoman Condensed Bold" panose="00000806000000000000" pitchFamily="2" charset="-78"/>
                <a:cs typeface="Anjoman Condensed Bold" panose="00000806000000000000" pitchFamily="2" charset="-78"/>
              </a:rPr>
              <a:t>تصمیم میان </a:t>
            </a:r>
            <a:r>
              <a:rPr lang="fa-IR" sz="1400" dirty="0">
                <a:solidFill>
                  <a:srgbClr val="3D8D99"/>
                </a:solidFill>
                <a:latin typeface="Anjoman Condensed Bold" panose="00000806000000000000" pitchFamily="2" charset="-78"/>
                <a:cs typeface="Anjoman Condensed Bold" panose="00000806000000000000" pitchFamily="2" charset="-78"/>
              </a:rPr>
              <a:t>سهام و اوراق قرضه </a:t>
            </a:r>
            <a:r>
              <a:rPr lang="fa-IR" sz="1400" dirty="0">
                <a:latin typeface="Anjoman Condensed Bold" panose="00000806000000000000" pitchFamily="2" charset="-78"/>
                <a:cs typeface="Anjoman Condensed Bold" panose="00000806000000000000" pitchFamily="2" charset="-78"/>
              </a:rPr>
              <a:t>باید بر اساس شرایط مالی و اثر آن بر عملکرد شرکت انجام شود.</a:t>
            </a:r>
          </a:p>
        </p:txBody>
      </p:sp>
      <p:sp>
        <p:nvSpPr>
          <p:cNvPr id="20" name="Rectangle 19">
            <a:extLst>
              <a:ext uri="{FF2B5EF4-FFF2-40B4-BE49-F238E27FC236}">
                <a16:creationId xmlns:a16="http://schemas.microsoft.com/office/drawing/2014/main" id="{FE417CE1-2925-54CC-EA58-C6053AFAA2D9}"/>
              </a:ext>
            </a:extLst>
          </p:cNvPr>
          <p:cNvSpPr/>
          <p:nvPr/>
        </p:nvSpPr>
        <p:spPr>
          <a:xfrm>
            <a:off x="1351596" y="3733097"/>
            <a:ext cx="5314604" cy="2517997"/>
          </a:xfrm>
          <a:prstGeom prst="rect">
            <a:avLst/>
          </a:prstGeom>
        </p:spPr>
        <p:txBody>
          <a:bodyPr wrap="square">
            <a:spAutoFit/>
          </a:bodyPr>
          <a:lstStyle/>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اجرای بسیاری از استراتژی‌ها به سرمایه اضافی نیاز دارد.</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منابع اصلی تأمین مالی شامل انتشار سهام و اوراق قرضه است.</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انتخاب منبع سرمایه باید با توجه به ساختار سرمایه شرکت انجام شود.</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در تأمین مالی باید انعطاف‌پذیری شرکت برای نیازهای سرمایه‌ای آینده نیز حفظ شود.</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تحلیل </a:t>
            </a:r>
            <a:r>
              <a:rPr lang="en-US" sz="1300" dirty="0">
                <a:latin typeface="Anjoman Condensed Bold" panose="00000806000000000000" pitchFamily="2" charset="-78"/>
                <a:cs typeface="Anjoman Condensed Bold" panose="00000806000000000000" pitchFamily="2" charset="-78"/>
              </a:rPr>
              <a:t>EPS/EBIT </a:t>
            </a:r>
            <a:r>
              <a:rPr lang="fa-IR" sz="1300" dirty="0">
                <a:latin typeface="Anjoman Condensed Bold" panose="00000806000000000000" pitchFamily="2" charset="-78"/>
                <a:cs typeface="Anjoman Condensed Bold" panose="00000806000000000000" pitchFamily="2" charset="-78"/>
              </a:rPr>
              <a:t>یکی از ابزارهای مهم تصمیم‌گیری مالی است.</a:t>
            </a:r>
          </a:p>
        </p:txBody>
      </p:sp>
      <p:sp>
        <p:nvSpPr>
          <p:cNvPr id="22" name="TextBox 21">
            <a:extLst>
              <a:ext uri="{FF2B5EF4-FFF2-40B4-BE49-F238E27FC236}">
                <a16:creationId xmlns:a16="http://schemas.microsoft.com/office/drawing/2014/main" id="{77C5856C-A5AA-07BC-C38F-E5415C967AD5}"/>
              </a:ext>
            </a:extLst>
          </p:cNvPr>
          <p:cNvSpPr txBox="1"/>
          <p:nvPr/>
        </p:nvSpPr>
        <p:spPr>
          <a:xfrm>
            <a:off x="7408987" y="4907289"/>
            <a:ext cx="4257896" cy="1065676"/>
          </a:xfrm>
          <a:prstGeom prst="rect">
            <a:avLst/>
          </a:prstGeom>
          <a:noFill/>
        </p:spPr>
        <p:txBody>
          <a:bodyPr wrap="none" rtlCol="0">
            <a:spAutoFit/>
          </a:bodyPr>
          <a:lstStyle/>
          <a:p>
            <a:pPr algn="ctr">
              <a:lnSpc>
                <a:spcPct val="150000"/>
              </a:lnSpc>
            </a:pPr>
            <a:r>
              <a:rPr lang="fa-IR" sz="2200" dirty="0">
                <a:solidFill>
                  <a:srgbClr val="3D8D99"/>
                </a:solidFill>
                <a:latin typeface="Anjoman Condensed Black" panose="00000A06000000000000" pitchFamily="2" charset="-78"/>
                <a:cs typeface="Anjoman Condensed Black" panose="00000A06000000000000" pitchFamily="2" charset="-78"/>
              </a:rPr>
              <a:t>تامین مالی موثر </a:t>
            </a:r>
            <a:r>
              <a:rPr lang="fa-IR" dirty="0">
                <a:latin typeface="Anjoman Condensed Black" panose="00000A06000000000000" pitchFamily="2" charset="-78"/>
                <a:cs typeface="Anjoman Condensed Black" panose="00000A06000000000000" pitchFamily="2" charset="-78"/>
              </a:rPr>
              <a:t>یعنی </a:t>
            </a:r>
            <a:r>
              <a:rPr lang="fa-IR" sz="2200" dirty="0">
                <a:solidFill>
                  <a:srgbClr val="FF9E00"/>
                </a:solidFill>
                <a:latin typeface="Anjoman Condensed Black" panose="00000A06000000000000" pitchFamily="2" charset="-78"/>
                <a:cs typeface="Anjoman Condensed Black" panose="00000A06000000000000" pitchFamily="2" charset="-78"/>
              </a:rPr>
              <a:t>انتخاب هوشمندانه </a:t>
            </a:r>
          </a:p>
          <a:p>
            <a:pPr algn="ctr">
              <a:lnSpc>
                <a:spcPct val="150000"/>
              </a:lnSpc>
            </a:pPr>
            <a:r>
              <a:rPr lang="fa-IR" sz="2200" dirty="0">
                <a:latin typeface="Anjoman Condensed Black" panose="00000A06000000000000" pitchFamily="2" charset="-78"/>
                <a:cs typeface="Anjoman Condensed Black" panose="00000A06000000000000" pitchFamily="2" charset="-78"/>
              </a:rPr>
              <a:t>بین ریسک بدهی و رقیق شدن مالکیت</a:t>
            </a:r>
          </a:p>
        </p:txBody>
      </p:sp>
    </p:spTree>
    <p:extLst>
      <p:ext uri="{BB962C8B-B14F-4D97-AF65-F5344CB8AC3E}">
        <p14:creationId xmlns:p14="http://schemas.microsoft.com/office/powerpoint/2010/main" val="467590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C9B37A-AB3D-44E6-98BA-127DA491BBD3}"/>
              </a:ext>
            </a:extLst>
          </p:cNvPr>
          <p:cNvSpPr/>
          <p:nvPr/>
        </p:nvSpPr>
        <p:spPr>
          <a:xfrm>
            <a:off x="-11661" y="3982911"/>
            <a:ext cx="5107917" cy="28994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extBox 1">
            <a:extLst>
              <a:ext uri="{FF2B5EF4-FFF2-40B4-BE49-F238E27FC236}">
                <a16:creationId xmlns:a16="http://schemas.microsoft.com/office/drawing/2014/main" id="{96837ED0-3A2A-4E43-929F-C81FB8697007}"/>
              </a:ext>
            </a:extLst>
          </p:cNvPr>
          <p:cNvSpPr txBox="1"/>
          <p:nvPr/>
        </p:nvSpPr>
        <p:spPr>
          <a:xfrm>
            <a:off x="255528" y="6420564"/>
            <a:ext cx="1838965" cy="246221"/>
          </a:xfrm>
          <a:prstGeom prst="rect">
            <a:avLst/>
          </a:prstGeom>
          <a:noFill/>
        </p:spPr>
        <p:txBody>
          <a:bodyPr wrap="none" rtlCol="0">
            <a:spAutoFit/>
          </a:bodyPr>
          <a:lstStyle/>
          <a:p>
            <a:r>
              <a:rPr lang="en-US" sz="1000" dirty="0">
                <a:solidFill>
                  <a:schemeClr val="bg1">
                    <a:lumMod val="75000"/>
                  </a:schemeClr>
                </a:solidFill>
              </a:rPr>
              <a:t>www.turinetbranding.co.id</a:t>
            </a:r>
            <a:endParaRPr lang="en-ID" sz="1000" dirty="0">
              <a:solidFill>
                <a:schemeClr val="bg1">
                  <a:lumMod val="75000"/>
                </a:schemeClr>
              </a:solidFill>
            </a:endParaRPr>
          </a:p>
        </p:txBody>
      </p:sp>
      <p:sp>
        <p:nvSpPr>
          <p:cNvPr id="16" name="Oval 15">
            <a:extLst>
              <a:ext uri="{FF2B5EF4-FFF2-40B4-BE49-F238E27FC236}">
                <a16:creationId xmlns:a16="http://schemas.microsoft.com/office/drawing/2014/main" id="{5B76C66C-9E5D-4398-A2E8-452DE0B1DA66}"/>
              </a:ext>
            </a:extLst>
          </p:cNvPr>
          <p:cNvSpPr/>
          <p:nvPr/>
        </p:nvSpPr>
        <p:spPr>
          <a:xfrm>
            <a:off x="877433" y="3958527"/>
            <a:ext cx="214656" cy="214656"/>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Oval 20">
            <a:extLst>
              <a:ext uri="{FF2B5EF4-FFF2-40B4-BE49-F238E27FC236}">
                <a16:creationId xmlns:a16="http://schemas.microsoft.com/office/drawing/2014/main" id="{785F9506-17CF-4676-835A-FD43AE6FEF33}"/>
              </a:ext>
            </a:extLst>
          </p:cNvPr>
          <p:cNvSpPr/>
          <p:nvPr/>
        </p:nvSpPr>
        <p:spPr>
          <a:xfrm>
            <a:off x="877433" y="5112223"/>
            <a:ext cx="214656" cy="214656"/>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4" name="Picture Placeholder 23">
            <a:extLst>
              <a:ext uri="{FF2B5EF4-FFF2-40B4-BE49-F238E27FC236}">
                <a16:creationId xmlns:a16="http://schemas.microsoft.com/office/drawing/2014/main" id="{D4ED9745-52AE-4D72-6CDF-433E7AC5EE4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4" r="244"/>
          <a:stretch/>
        </p:blipFill>
        <p:spPr>
          <a:xfrm>
            <a:off x="0" y="0"/>
            <a:ext cx="4546600" cy="6858000"/>
          </a:xfrm>
        </p:spPr>
      </p:pic>
      <p:sp>
        <p:nvSpPr>
          <p:cNvPr id="9" name="Oval 8">
            <a:extLst>
              <a:ext uri="{FF2B5EF4-FFF2-40B4-BE49-F238E27FC236}">
                <a16:creationId xmlns:a16="http://schemas.microsoft.com/office/drawing/2014/main" id="{AACEFE58-3846-43B7-85BE-BFDF7BCB1480}"/>
              </a:ext>
            </a:extLst>
          </p:cNvPr>
          <p:cNvSpPr/>
          <p:nvPr/>
        </p:nvSpPr>
        <p:spPr>
          <a:xfrm>
            <a:off x="4176186" y="488341"/>
            <a:ext cx="732924" cy="732924"/>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1E64E83A-1DE4-0E3F-0ADA-87F07DE6641F}"/>
              </a:ext>
            </a:extLst>
          </p:cNvPr>
          <p:cNvSpPr txBox="1"/>
          <p:nvPr/>
        </p:nvSpPr>
        <p:spPr>
          <a:xfrm>
            <a:off x="7258275" y="284680"/>
            <a:ext cx="4613764" cy="727122"/>
          </a:xfrm>
          <a:prstGeom prst="rect">
            <a:avLst/>
          </a:prstGeom>
          <a:noFill/>
        </p:spPr>
        <p:txBody>
          <a:bodyPr wrap="none" rtlCol="0">
            <a:spAutoFit/>
          </a:bodyPr>
          <a:lstStyle/>
          <a:p>
            <a:pPr algn="r">
              <a:lnSpc>
                <a:spcPct val="150000"/>
              </a:lnSpc>
            </a:pPr>
            <a:r>
              <a:rPr lang="fa-IR" sz="3000" dirty="0">
                <a:solidFill>
                  <a:srgbClr val="3D8D99"/>
                </a:solidFill>
                <a:latin typeface="Anjoman Condensed Black" panose="00000A06000000000000" pitchFamily="2" charset="-78"/>
                <a:cs typeface="Anjoman Condensed Black" panose="00000A06000000000000" pitchFamily="2" charset="-78"/>
              </a:rPr>
              <a:t>صورت‌های مالی </a:t>
            </a:r>
            <a:r>
              <a:rPr lang="fa-IR" sz="3000" dirty="0">
                <a:latin typeface="Anjoman Condensed Black" panose="00000A06000000000000" pitchFamily="2" charset="-78"/>
                <a:cs typeface="Anjoman Condensed Black" panose="00000A06000000000000" pitchFamily="2" charset="-78"/>
              </a:rPr>
              <a:t>پیش‌‌بینی شده</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7" name="Rectangle 6">
            <a:extLst>
              <a:ext uri="{FF2B5EF4-FFF2-40B4-BE49-F238E27FC236}">
                <a16:creationId xmlns:a16="http://schemas.microsoft.com/office/drawing/2014/main" id="{AFB135D0-A5AF-F065-6069-8700AC521F7A}"/>
              </a:ext>
            </a:extLst>
          </p:cNvPr>
          <p:cNvSpPr/>
          <p:nvPr/>
        </p:nvSpPr>
        <p:spPr>
          <a:xfrm>
            <a:off x="6266305" y="928266"/>
            <a:ext cx="5581350" cy="473206"/>
          </a:xfrm>
          <a:prstGeom prst="rect">
            <a:avLst/>
          </a:prstGeom>
        </p:spPr>
        <p:txBody>
          <a:bodyPr wrap="square">
            <a:spAutoFit/>
          </a:bodyPr>
          <a:lstStyle/>
          <a:p>
            <a:pPr algn="r" rtl="1">
              <a:lnSpc>
                <a:spcPct val="150000"/>
              </a:lnSpc>
            </a:pPr>
            <a:r>
              <a:rPr lang="fa-IR" dirty="0">
                <a:solidFill>
                  <a:srgbClr val="FF9E00"/>
                </a:solidFill>
                <a:latin typeface="Anjoman Condensed Bold" panose="00000806000000000000" pitchFamily="2" charset="-78"/>
                <a:cs typeface="Anjoman Condensed Bold" panose="00000806000000000000" pitchFamily="2" charset="-78"/>
              </a:rPr>
              <a:t>پیش از اجرای استراتژی، باید پیامدهای مالی آن را دید</a:t>
            </a:r>
          </a:p>
        </p:txBody>
      </p:sp>
      <p:pic>
        <p:nvPicPr>
          <p:cNvPr id="27" name="Picture 26">
            <a:extLst>
              <a:ext uri="{FF2B5EF4-FFF2-40B4-BE49-F238E27FC236}">
                <a16:creationId xmlns:a16="http://schemas.microsoft.com/office/drawing/2014/main" id="{EE3DFAE9-E200-6721-425B-A234948FD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968" y="637231"/>
            <a:ext cx="435143" cy="435143"/>
          </a:xfrm>
          <a:prstGeom prst="rect">
            <a:avLst/>
          </a:prstGeom>
        </p:spPr>
      </p:pic>
      <p:sp>
        <p:nvSpPr>
          <p:cNvPr id="28" name="Rectangle 27">
            <a:extLst>
              <a:ext uri="{FF2B5EF4-FFF2-40B4-BE49-F238E27FC236}">
                <a16:creationId xmlns:a16="http://schemas.microsoft.com/office/drawing/2014/main" id="{1CFF922E-09F6-96F6-1B27-66F7E0446EC8}"/>
              </a:ext>
            </a:extLst>
          </p:cNvPr>
          <p:cNvSpPr/>
          <p:nvPr/>
        </p:nvSpPr>
        <p:spPr>
          <a:xfrm>
            <a:off x="6096000" y="1411140"/>
            <a:ext cx="5698428" cy="2017860"/>
          </a:xfrm>
          <a:prstGeom prst="rect">
            <a:avLst/>
          </a:prstGeom>
        </p:spPr>
        <p:txBody>
          <a:bodyPr wrap="square">
            <a:spAutoFit/>
          </a:bodyPr>
          <a:lstStyle/>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صورت‌های مالی پیش‌بینی‌شده یکی از ابزارهای اصلی اجرای استراتژی هستند.</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این صورت‌ها نتایج مورد انتظار از تصمیم‌ها و روش‌های مختلف را نشان می‌دهند.</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شرکت می‌تواند با سناریوهای مختلف، فروش، سود و نسبت‌های مالی آینده را برآورد کند.</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هر شرکت متقاضی تأمین سرمایه باید دست‌کم صورت‌های مالی سه سال آینده را پیش‌بینی کند.</a:t>
            </a:r>
          </a:p>
        </p:txBody>
      </p:sp>
      <p:sp>
        <p:nvSpPr>
          <p:cNvPr id="31" name="TextBox 30">
            <a:extLst>
              <a:ext uri="{FF2B5EF4-FFF2-40B4-BE49-F238E27FC236}">
                <a16:creationId xmlns:a16="http://schemas.microsoft.com/office/drawing/2014/main" id="{0D858679-D260-68D3-5B1E-446E7BB4E19E}"/>
              </a:ext>
            </a:extLst>
          </p:cNvPr>
          <p:cNvSpPr txBox="1"/>
          <p:nvPr/>
        </p:nvSpPr>
        <p:spPr>
          <a:xfrm>
            <a:off x="5698935" y="4956058"/>
            <a:ext cx="6035628" cy="1198405"/>
          </a:xfrm>
          <a:prstGeom prst="rect">
            <a:avLst/>
          </a:prstGeom>
          <a:noFill/>
        </p:spPr>
        <p:txBody>
          <a:bodyPr wrap="none" rtlCol="0">
            <a:spAutoFit/>
          </a:bodyPr>
          <a:lstStyle/>
          <a:p>
            <a:pPr algn="r">
              <a:lnSpc>
                <a:spcPct val="150000"/>
              </a:lnSpc>
            </a:pPr>
            <a:r>
              <a:rPr lang="fa-IR" sz="2500" dirty="0">
                <a:solidFill>
                  <a:srgbClr val="3D8D99"/>
                </a:solidFill>
                <a:latin typeface="Anjoman Condensed Black" panose="00000A06000000000000" pitchFamily="2" charset="-78"/>
                <a:cs typeface="Anjoman Condensed Black" panose="00000A06000000000000" pitchFamily="2" charset="-78"/>
              </a:rPr>
              <a:t>استراتژی خوب </a:t>
            </a:r>
            <a:r>
              <a:rPr lang="fa-IR" sz="2000" dirty="0">
                <a:latin typeface="Anjoman Condensed Black" panose="00000A06000000000000" pitchFamily="2" charset="-78"/>
                <a:cs typeface="Anjoman Condensed Black" panose="00000A06000000000000" pitchFamily="2" charset="-78"/>
              </a:rPr>
              <a:t>باید قبل از اجرا، </a:t>
            </a:r>
          </a:p>
          <a:p>
            <a:pPr algn="r">
              <a:lnSpc>
                <a:spcPct val="150000"/>
              </a:lnSpc>
            </a:pPr>
            <a:r>
              <a:rPr lang="fa-IR" sz="2000" dirty="0">
                <a:latin typeface="Anjoman Condensed Black" panose="00000A06000000000000" pitchFamily="2" charset="-78"/>
                <a:cs typeface="Anjoman Condensed Black" panose="00000A06000000000000" pitchFamily="2" charset="-78"/>
              </a:rPr>
              <a:t>از  </a:t>
            </a:r>
            <a:r>
              <a:rPr lang="fa-IR" sz="2500" dirty="0">
                <a:solidFill>
                  <a:srgbClr val="FF9E00"/>
                </a:solidFill>
                <a:latin typeface="Anjoman Condensed Black" panose="00000A06000000000000" pitchFamily="2" charset="-78"/>
                <a:cs typeface="Anjoman Condensed Black" panose="00000A06000000000000" pitchFamily="2" charset="-78"/>
              </a:rPr>
              <a:t>نظر مالی </a:t>
            </a:r>
            <a:r>
              <a:rPr lang="fa-IR" sz="2000" dirty="0">
                <a:latin typeface="Anjoman Condensed Black" panose="00000A06000000000000" pitchFamily="2" charset="-78"/>
                <a:cs typeface="Anjoman Condensed Black" panose="00000A06000000000000" pitchFamily="2" charset="-78"/>
              </a:rPr>
              <a:t>شبیه‌سازی شود تا ریسک تصمیم‌گیری کاهش  یابد.</a:t>
            </a:r>
          </a:p>
        </p:txBody>
      </p:sp>
      <p:sp>
        <p:nvSpPr>
          <p:cNvPr id="32" name="Rectangle 31">
            <a:extLst>
              <a:ext uri="{FF2B5EF4-FFF2-40B4-BE49-F238E27FC236}">
                <a16:creationId xmlns:a16="http://schemas.microsoft.com/office/drawing/2014/main" id="{18B7869C-D74C-53E9-AC80-C8AEABFDD007}"/>
              </a:ext>
            </a:extLst>
          </p:cNvPr>
          <p:cNvSpPr/>
          <p:nvPr/>
        </p:nvSpPr>
        <p:spPr>
          <a:xfrm>
            <a:off x="5639071" y="3817316"/>
            <a:ext cx="6155357" cy="800219"/>
          </a:xfrm>
          <a:prstGeom prst="rect">
            <a:avLst/>
          </a:prstGeom>
        </p:spPr>
        <p:txBody>
          <a:bodyPr wrap="square">
            <a:spAutoFit/>
          </a:bodyPr>
          <a:lstStyle/>
          <a:p>
            <a:pPr algn="r">
              <a:lnSpc>
                <a:spcPct val="150000"/>
              </a:lnSpc>
            </a:pPr>
            <a:r>
              <a:rPr lang="fa-IR" sz="1600" dirty="0">
                <a:solidFill>
                  <a:srgbClr val="3D8D99"/>
                </a:solidFill>
                <a:latin typeface="Anjoman Condensed Bold" panose="00000806000000000000" pitchFamily="2" charset="-78"/>
                <a:cs typeface="Anjoman Condensed Bold" panose="00000806000000000000" pitchFamily="2" charset="-78"/>
              </a:rPr>
              <a:t>صورت‌های مالی پیش‌بینی‌شده </a:t>
            </a:r>
            <a:r>
              <a:rPr lang="fa-IR" sz="1400" dirty="0">
                <a:latin typeface="Anjoman Condensed Bold" panose="00000806000000000000" pitchFamily="2" charset="-78"/>
                <a:cs typeface="Anjoman Condensed Bold" panose="00000806000000000000" pitchFamily="2" charset="-78"/>
              </a:rPr>
              <a:t>به مدیران کمک می‌کنند قبل از اجرا، </a:t>
            </a:r>
            <a:r>
              <a:rPr lang="fa-IR" sz="1600" dirty="0">
                <a:solidFill>
                  <a:srgbClr val="3D8D99"/>
                </a:solidFill>
                <a:latin typeface="Anjoman Condensed Bold" panose="00000806000000000000" pitchFamily="2" charset="-78"/>
                <a:cs typeface="Anjoman Condensed Bold" panose="00000806000000000000" pitchFamily="2" charset="-78"/>
              </a:rPr>
              <a:t>اثر مالی استراتژی‌ها </a:t>
            </a:r>
            <a:r>
              <a:rPr lang="fa-IR" sz="1400" dirty="0">
                <a:latin typeface="Anjoman Condensed Bold" panose="00000806000000000000" pitchFamily="2" charset="-78"/>
                <a:cs typeface="Anjoman Condensed Bold" panose="00000806000000000000" pitchFamily="2" charset="-78"/>
              </a:rPr>
              <a:t>را ارزیابی کرده و </a:t>
            </a:r>
            <a:r>
              <a:rPr lang="fa-IR" sz="1600" dirty="0">
                <a:solidFill>
                  <a:srgbClr val="3D8D99"/>
                </a:solidFill>
                <a:latin typeface="Anjoman Condensed Bold" panose="00000806000000000000" pitchFamily="2" charset="-78"/>
                <a:cs typeface="Anjoman Condensed Bold" panose="00000806000000000000" pitchFamily="2" charset="-78"/>
              </a:rPr>
              <a:t>تصمیم آگاهانه‌تری </a:t>
            </a:r>
            <a:r>
              <a:rPr lang="fa-IR" sz="1400" dirty="0">
                <a:latin typeface="Anjoman Condensed Bold" panose="00000806000000000000" pitchFamily="2" charset="-78"/>
                <a:cs typeface="Anjoman Condensed Bold" panose="00000806000000000000" pitchFamily="2" charset="-78"/>
              </a:rPr>
              <a:t>بگیرند.</a:t>
            </a:r>
          </a:p>
        </p:txBody>
      </p:sp>
    </p:spTree>
    <p:extLst>
      <p:ext uri="{BB962C8B-B14F-4D97-AF65-F5344CB8AC3E}">
        <p14:creationId xmlns:p14="http://schemas.microsoft.com/office/powerpoint/2010/main" val="346081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30C72C-FB87-4624-9B07-18F442291F6F}"/>
              </a:ext>
            </a:extLst>
          </p:cNvPr>
          <p:cNvSpPr/>
          <p:nvPr/>
        </p:nvSpPr>
        <p:spPr>
          <a:xfrm>
            <a:off x="1226134" y="1026886"/>
            <a:ext cx="9739733" cy="4804229"/>
          </a:xfrm>
          <a:prstGeom prst="rect">
            <a:avLst/>
          </a:prstGeom>
          <a:solidFill>
            <a:schemeClr val="bg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7100CF96-0B96-40C9-A3ED-6FAB55F35B17}"/>
              </a:ext>
            </a:extLst>
          </p:cNvPr>
          <p:cNvSpPr/>
          <p:nvPr/>
        </p:nvSpPr>
        <p:spPr>
          <a:xfrm>
            <a:off x="10153338" y="1026885"/>
            <a:ext cx="812529" cy="812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Icon 46">
            <a:extLst>
              <a:ext uri="{FF2B5EF4-FFF2-40B4-BE49-F238E27FC236}">
                <a16:creationId xmlns:a16="http://schemas.microsoft.com/office/drawing/2014/main" id="{39032130-3F54-4CA9-8036-B88B0A8A1FCF}"/>
              </a:ext>
            </a:extLst>
          </p:cNvPr>
          <p:cNvSpPr/>
          <p:nvPr/>
        </p:nvSpPr>
        <p:spPr>
          <a:xfrm>
            <a:off x="10400028" y="1273575"/>
            <a:ext cx="319148" cy="319148"/>
          </a:xfrm>
          <a:custGeom>
            <a:avLst/>
            <a:gdLst>
              <a:gd name="connsiteX0" fmla="*/ 49501 w 319148"/>
              <a:gd name="connsiteY0" fmla="*/ 275514 h 319148"/>
              <a:gd name="connsiteX1" fmla="*/ 36411 w 319148"/>
              <a:gd name="connsiteY1" fmla="*/ 294214 h 319148"/>
              <a:gd name="connsiteX2" fmla="*/ 282737 w 319148"/>
              <a:gd name="connsiteY2" fmla="*/ 294214 h 319148"/>
              <a:gd name="connsiteX3" fmla="*/ 269647 w 319148"/>
              <a:gd name="connsiteY3" fmla="*/ 275514 h 319148"/>
              <a:gd name="connsiteX4" fmla="*/ 185754 w 319148"/>
              <a:gd name="connsiteY4" fmla="*/ 121550 h 319148"/>
              <a:gd name="connsiteX5" fmla="*/ 170171 w 319148"/>
              <a:gd name="connsiteY5" fmla="*/ 137134 h 319148"/>
              <a:gd name="connsiteX6" fmla="*/ 170171 w 319148"/>
              <a:gd name="connsiteY6" fmla="*/ 250581 h 319148"/>
              <a:gd name="connsiteX7" fmla="*/ 201338 w 319148"/>
              <a:gd name="connsiteY7" fmla="*/ 250581 h 319148"/>
              <a:gd name="connsiteX8" fmla="*/ 201338 w 319148"/>
              <a:gd name="connsiteY8" fmla="*/ 137134 h 319148"/>
              <a:gd name="connsiteX9" fmla="*/ 185754 w 319148"/>
              <a:gd name="connsiteY9" fmla="*/ 121550 h 319148"/>
              <a:gd name="connsiteX10" fmla="*/ 129654 w 319148"/>
              <a:gd name="connsiteY10" fmla="*/ 121550 h 319148"/>
              <a:gd name="connsiteX11" fmla="*/ 114071 w 319148"/>
              <a:gd name="connsiteY11" fmla="*/ 137134 h 319148"/>
              <a:gd name="connsiteX12" fmla="*/ 114071 w 319148"/>
              <a:gd name="connsiteY12" fmla="*/ 250581 h 319148"/>
              <a:gd name="connsiteX13" fmla="*/ 145237 w 319148"/>
              <a:gd name="connsiteY13" fmla="*/ 250581 h 319148"/>
              <a:gd name="connsiteX14" fmla="*/ 145237 w 319148"/>
              <a:gd name="connsiteY14" fmla="*/ 137134 h 319148"/>
              <a:gd name="connsiteX15" fmla="*/ 129654 w 319148"/>
              <a:gd name="connsiteY15" fmla="*/ 121550 h 319148"/>
              <a:gd name="connsiteX16" fmla="*/ 73554 w 319148"/>
              <a:gd name="connsiteY16" fmla="*/ 121550 h 319148"/>
              <a:gd name="connsiteX17" fmla="*/ 57970 w 319148"/>
              <a:gd name="connsiteY17" fmla="*/ 137134 h 319148"/>
              <a:gd name="connsiteX18" fmla="*/ 57970 w 319148"/>
              <a:gd name="connsiteY18" fmla="*/ 250581 h 319148"/>
              <a:gd name="connsiteX19" fmla="*/ 89137 w 319148"/>
              <a:gd name="connsiteY19" fmla="*/ 250581 h 319148"/>
              <a:gd name="connsiteX20" fmla="*/ 89137 w 319148"/>
              <a:gd name="connsiteY20" fmla="*/ 137134 h 319148"/>
              <a:gd name="connsiteX21" fmla="*/ 73554 w 319148"/>
              <a:gd name="connsiteY21" fmla="*/ 121550 h 319148"/>
              <a:gd name="connsiteX22" fmla="*/ 159575 w 319148"/>
              <a:gd name="connsiteY22" fmla="*/ 55476 h 319148"/>
              <a:gd name="connsiteX23" fmla="*/ 172041 w 319148"/>
              <a:gd name="connsiteY23" fmla="*/ 67943 h 319148"/>
              <a:gd name="connsiteX24" fmla="*/ 159575 w 319148"/>
              <a:gd name="connsiteY24" fmla="*/ 80409 h 319148"/>
              <a:gd name="connsiteX25" fmla="*/ 147108 w 319148"/>
              <a:gd name="connsiteY25" fmla="*/ 67943 h 319148"/>
              <a:gd name="connsiteX26" fmla="*/ 159575 w 319148"/>
              <a:gd name="connsiteY26" fmla="*/ 55476 h 319148"/>
              <a:gd name="connsiteX27" fmla="*/ 159273 w 319148"/>
              <a:gd name="connsiteY27" fmla="*/ 26006 h 319148"/>
              <a:gd name="connsiteX28" fmla="*/ 24934 w 319148"/>
              <a:gd name="connsiteY28" fmla="*/ 83051 h 319148"/>
              <a:gd name="connsiteX29" fmla="*/ 24934 w 319148"/>
              <a:gd name="connsiteY29" fmla="*/ 95994 h 319148"/>
              <a:gd name="connsiteX30" fmla="*/ 294215 w 319148"/>
              <a:gd name="connsiteY30" fmla="*/ 95994 h 319148"/>
              <a:gd name="connsiteX31" fmla="*/ 294215 w 319148"/>
              <a:gd name="connsiteY31" fmla="*/ 83064 h 319148"/>
              <a:gd name="connsiteX32" fmla="*/ 164118 w 319148"/>
              <a:gd name="connsiteY32" fmla="*/ 984 h 319148"/>
              <a:gd name="connsiteX33" fmla="*/ 311537 w 319148"/>
              <a:gd name="connsiteY33" fmla="*/ 63318 h 319148"/>
              <a:gd name="connsiteX34" fmla="*/ 319148 w 319148"/>
              <a:gd name="connsiteY34" fmla="*/ 74800 h 319148"/>
              <a:gd name="connsiteX35" fmla="*/ 319148 w 319148"/>
              <a:gd name="connsiteY35" fmla="*/ 108460 h 319148"/>
              <a:gd name="connsiteX36" fmla="*/ 306681 w 319148"/>
              <a:gd name="connsiteY36" fmla="*/ 120927 h 319148"/>
              <a:gd name="connsiteX37" fmla="*/ 282371 w 319148"/>
              <a:gd name="connsiteY37" fmla="*/ 120927 h 319148"/>
              <a:gd name="connsiteX38" fmla="*/ 282371 w 319148"/>
              <a:gd name="connsiteY38" fmla="*/ 201337 h 319148"/>
              <a:gd name="connsiteX39" fmla="*/ 269905 w 319148"/>
              <a:gd name="connsiteY39" fmla="*/ 213804 h 319148"/>
              <a:gd name="connsiteX40" fmla="*/ 257438 w 319148"/>
              <a:gd name="connsiteY40" fmla="*/ 201337 h 319148"/>
              <a:gd name="connsiteX41" fmla="*/ 257438 w 319148"/>
              <a:gd name="connsiteY41" fmla="*/ 137134 h 319148"/>
              <a:gd name="connsiteX42" fmla="*/ 241855 w 319148"/>
              <a:gd name="connsiteY42" fmla="*/ 121550 h 319148"/>
              <a:gd name="connsiteX43" fmla="*/ 226271 w 319148"/>
              <a:gd name="connsiteY43" fmla="*/ 137134 h 319148"/>
              <a:gd name="connsiteX44" fmla="*/ 226271 w 319148"/>
              <a:gd name="connsiteY44" fmla="*/ 250581 h 319148"/>
              <a:gd name="connsiteX45" fmla="*/ 276138 w 319148"/>
              <a:gd name="connsiteY45" fmla="*/ 250581 h 319148"/>
              <a:gd name="connsiteX46" fmla="*/ 286351 w 319148"/>
              <a:gd name="connsiteY46" fmla="*/ 255899 h 319148"/>
              <a:gd name="connsiteX47" fmla="*/ 316895 w 319148"/>
              <a:gd name="connsiteY47" fmla="*/ 299532 h 319148"/>
              <a:gd name="connsiteX48" fmla="*/ 317739 w 319148"/>
              <a:gd name="connsiteY48" fmla="*/ 312438 h 319148"/>
              <a:gd name="connsiteX49" fmla="*/ 306681 w 319148"/>
              <a:gd name="connsiteY49" fmla="*/ 319148 h 319148"/>
              <a:gd name="connsiteX50" fmla="*/ 12467 w 319148"/>
              <a:gd name="connsiteY50" fmla="*/ 319148 h 319148"/>
              <a:gd name="connsiteX51" fmla="*/ 1409 w 319148"/>
              <a:gd name="connsiteY51" fmla="*/ 312439 h 319148"/>
              <a:gd name="connsiteX52" fmla="*/ 2254 w 319148"/>
              <a:gd name="connsiteY52" fmla="*/ 299532 h 319148"/>
              <a:gd name="connsiteX53" fmla="*/ 32797 w 319148"/>
              <a:gd name="connsiteY53" fmla="*/ 255899 h 319148"/>
              <a:gd name="connsiteX54" fmla="*/ 33037 w 319148"/>
              <a:gd name="connsiteY54" fmla="*/ 255577 h 319148"/>
              <a:gd name="connsiteX55" fmla="*/ 33037 w 319148"/>
              <a:gd name="connsiteY55" fmla="*/ 120927 h 319148"/>
              <a:gd name="connsiteX56" fmla="*/ 12467 w 319148"/>
              <a:gd name="connsiteY56" fmla="*/ 120927 h 319148"/>
              <a:gd name="connsiteX57" fmla="*/ 0 w 319148"/>
              <a:gd name="connsiteY57" fmla="*/ 108460 h 319148"/>
              <a:gd name="connsiteX58" fmla="*/ 0 w 319148"/>
              <a:gd name="connsiteY58" fmla="*/ 74800 h 319148"/>
              <a:gd name="connsiteX59" fmla="*/ 7594 w 319148"/>
              <a:gd name="connsiteY59" fmla="*/ 63325 h 319148"/>
              <a:gd name="connsiteX60" fmla="*/ 154390 w 319148"/>
              <a:gd name="connsiteY60" fmla="*/ 992 h 319148"/>
              <a:gd name="connsiteX61" fmla="*/ 164118 w 319148"/>
              <a:gd name="connsiteY61" fmla="*/ 984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19148" h="319148">
                <a:moveTo>
                  <a:pt x="49501" y="275514"/>
                </a:moveTo>
                <a:lnTo>
                  <a:pt x="36411" y="294214"/>
                </a:lnTo>
                <a:lnTo>
                  <a:pt x="282737" y="294214"/>
                </a:lnTo>
                <a:lnTo>
                  <a:pt x="269647" y="275514"/>
                </a:lnTo>
                <a:close/>
                <a:moveTo>
                  <a:pt x="185754" y="121550"/>
                </a:moveTo>
                <a:cubicBezTo>
                  <a:pt x="177162" y="121550"/>
                  <a:pt x="170171" y="128541"/>
                  <a:pt x="170171" y="137134"/>
                </a:cubicBezTo>
                <a:lnTo>
                  <a:pt x="170171" y="250581"/>
                </a:lnTo>
                <a:lnTo>
                  <a:pt x="201338" y="250581"/>
                </a:lnTo>
                <a:lnTo>
                  <a:pt x="201338" y="137134"/>
                </a:lnTo>
                <a:cubicBezTo>
                  <a:pt x="201338" y="128541"/>
                  <a:pt x="194347" y="121550"/>
                  <a:pt x="185754" y="121550"/>
                </a:cubicBezTo>
                <a:close/>
                <a:moveTo>
                  <a:pt x="129654" y="121550"/>
                </a:moveTo>
                <a:cubicBezTo>
                  <a:pt x="121061" y="121550"/>
                  <a:pt x="114071" y="128541"/>
                  <a:pt x="114071" y="137134"/>
                </a:cubicBezTo>
                <a:lnTo>
                  <a:pt x="114071" y="250581"/>
                </a:lnTo>
                <a:lnTo>
                  <a:pt x="145237" y="250581"/>
                </a:lnTo>
                <a:lnTo>
                  <a:pt x="145237" y="137134"/>
                </a:lnTo>
                <a:cubicBezTo>
                  <a:pt x="145237" y="128541"/>
                  <a:pt x="138247" y="121550"/>
                  <a:pt x="129654" y="121550"/>
                </a:cubicBezTo>
                <a:close/>
                <a:moveTo>
                  <a:pt x="73554" y="121550"/>
                </a:moveTo>
                <a:cubicBezTo>
                  <a:pt x="64961" y="121550"/>
                  <a:pt x="57970" y="128541"/>
                  <a:pt x="57970" y="137134"/>
                </a:cubicBezTo>
                <a:lnTo>
                  <a:pt x="57970" y="250581"/>
                </a:lnTo>
                <a:lnTo>
                  <a:pt x="89137" y="250581"/>
                </a:lnTo>
                <a:lnTo>
                  <a:pt x="89137" y="137134"/>
                </a:lnTo>
                <a:cubicBezTo>
                  <a:pt x="89137" y="128541"/>
                  <a:pt x="82147" y="121550"/>
                  <a:pt x="73554" y="121550"/>
                </a:cubicBezTo>
                <a:close/>
                <a:moveTo>
                  <a:pt x="159575" y="55476"/>
                </a:moveTo>
                <a:cubicBezTo>
                  <a:pt x="166460" y="55476"/>
                  <a:pt x="172041" y="61058"/>
                  <a:pt x="172041" y="67943"/>
                </a:cubicBezTo>
                <a:cubicBezTo>
                  <a:pt x="172041" y="74828"/>
                  <a:pt x="166460" y="80409"/>
                  <a:pt x="159575" y="80409"/>
                </a:cubicBezTo>
                <a:cubicBezTo>
                  <a:pt x="152690" y="80409"/>
                  <a:pt x="147108" y="74828"/>
                  <a:pt x="147108" y="67943"/>
                </a:cubicBezTo>
                <a:cubicBezTo>
                  <a:pt x="147108" y="61058"/>
                  <a:pt x="152690" y="55476"/>
                  <a:pt x="159575" y="55476"/>
                </a:cubicBezTo>
                <a:close/>
                <a:moveTo>
                  <a:pt x="159273" y="26006"/>
                </a:moveTo>
                <a:lnTo>
                  <a:pt x="24934" y="83051"/>
                </a:lnTo>
                <a:lnTo>
                  <a:pt x="24934" y="95994"/>
                </a:lnTo>
                <a:lnTo>
                  <a:pt x="294215" y="95994"/>
                </a:lnTo>
                <a:lnTo>
                  <a:pt x="294215" y="83064"/>
                </a:lnTo>
                <a:close/>
                <a:moveTo>
                  <a:pt x="164118" y="984"/>
                </a:moveTo>
                <a:lnTo>
                  <a:pt x="311537" y="63318"/>
                </a:lnTo>
                <a:cubicBezTo>
                  <a:pt x="316150" y="65268"/>
                  <a:pt x="319148" y="69791"/>
                  <a:pt x="319148" y="74800"/>
                </a:cubicBezTo>
                <a:lnTo>
                  <a:pt x="319148" y="108460"/>
                </a:lnTo>
                <a:cubicBezTo>
                  <a:pt x="319148" y="115346"/>
                  <a:pt x="313567" y="120927"/>
                  <a:pt x="306681" y="120927"/>
                </a:cubicBezTo>
                <a:lnTo>
                  <a:pt x="282371" y="120927"/>
                </a:lnTo>
                <a:lnTo>
                  <a:pt x="282371" y="201337"/>
                </a:lnTo>
                <a:cubicBezTo>
                  <a:pt x="282371" y="208223"/>
                  <a:pt x="276790" y="213804"/>
                  <a:pt x="269905" y="213804"/>
                </a:cubicBezTo>
                <a:cubicBezTo>
                  <a:pt x="263019" y="213804"/>
                  <a:pt x="257438" y="208223"/>
                  <a:pt x="257438" y="201337"/>
                </a:cubicBezTo>
                <a:lnTo>
                  <a:pt x="257438" y="137134"/>
                </a:lnTo>
                <a:cubicBezTo>
                  <a:pt x="257438" y="128541"/>
                  <a:pt x="250447" y="121550"/>
                  <a:pt x="241855" y="121550"/>
                </a:cubicBezTo>
                <a:cubicBezTo>
                  <a:pt x="233262" y="121550"/>
                  <a:pt x="226271" y="128541"/>
                  <a:pt x="226271" y="137134"/>
                </a:cubicBezTo>
                <a:lnTo>
                  <a:pt x="226271" y="250581"/>
                </a:lnTo>
                <a:lnTo>
                  <a:pt x="276138" y="250581"/>
                </a:lnTo>
                <a:cubicBezTo>
                  <a:pt x="280206" y="250581"/>
                  <a:pt x="284018" y="252566"/>
                  <a:pt x="286351" y="255899"/>
                </a:cubicBezTo>
                <a:lnTo>
                  <a:pt x="316895" y="299532"/>
                </a:lnTo>
                <a:cubicBezTo>
                  <a:pt x="319560" y="303340"/>
                  <a:pt x="319886" y="308316"/>
                  <a:pt x="317739" y="312438"/>
                </a:cubicBezTo>
                <a:cubicBezTo>
                  <a:pt x="315593" y="316562"/>
                  <a:pt x="311330" y="319148"/>
                  <a:pt x="306681" y="319148"/>
                </a:cubicBezTo>
                <a:lnTo>
                  <a:pt x="12467" y="319148"/>
                </a:lnTo>
                <a:cubicBezTo>
                  <a:pt x="7819" y="319148"/>
                  <a:pt x="3556" y="316562"/>
                  <a:pt x="1409" y="312439"/>
                </a:cubicBezTo>
                <a:cubicBezTo>
                  <a:pt x="-738" y="308316"/>
                  <a:pt x="-412" y="303340"/>
                  <a:pt x="2254" y="299532"/>
                </a:cubicBezTo>
                <a:lnTo>
                  <a:pt x="32797" y="255899"/>
                </a:lnTo>
                <a:cubicBezTo>
                  <a:pt x="32874" y="255788"/>
                  <a:pt x="32957" y="255684"/>
                  <a:pt x="33037" y="255577"/>
                </a:cubicBezTo>
                <a:lnTo>
                  <a:pt x="33037" y="120927"/>
                </a:lnTo>
                <a:lnTo>
                  <a:pt x="12467" y="120927"/>
                </a:lnTo>
                <a:cubicBezTo>
                  <a:pt x="5582" y="120927"/>
                  <a:pt x="0" y="115346"/>
                  <a:pt x="0" y="108460"/>
                </a:cubicBezTo>
                <a:lnTo>
                  <a:pt x="0" y="74800"/>
                </a:lnTo>
                <a:cubicBezTo>
                  <a:pt x="0" y="69798"/>
                  <a:pt x="2990" y="65281"/>
                  <a:pt x="7594" y="63325"/>
                </a:cubicBezTo>
                <a:lnTo>
                  <a:pt x="154390" y="992"/>
                </a:lnTo>
                <a:cubicBezTo>
                  <a:pt x="157498" y="-328"/>
                  <a:pt x="161007" y="-331"/>
                  <a:pt x="164118" y="984"/>
                </a:cubicBezTo>
                <a:close/>
              </a:path>
            </a:pathLst>
          </a:custGeom>
          <a:solidFill>
            <a:schemeClr val="bg1"/>
          </a:solidFill>
          <a:ln w="614" cap="flat">
            <a:noFill/>
            <a:prstDash val="solid"/>
            <a:miter/>
          </a:ln>
        </p:spPr>
        <p:txBody>
          <a:bodyPr rtlCol="0" anchor="ctr"/>
          <a:lstStyle/>
          <a:p>
            <a:pPr algn="ctr"/>
            <a:endParaRPr lang="en-US"/>
          </a:p>
        </p:txBody>
      </p:sp>
      <p:sp>
        <p:nvSpPr>
          <p:cNvPr id="2" name="TextBox 1">
            <a:extLst>
              <a:ext uri="{FF2B5EF4-FFF2-40B4-BE49-F238E27FC236}">
                <a16:creationId xmlns:a16="http://schemas.microsoft.com/office/drawing/2014/main" id="{FCFCDF91-5269-A783-90DB-BD37F7D4CA4C}"/>
              </a:ext>
            </a:extLst>
          </p:cNvPr>
          <p:cNvSpPr txBox="1"/>
          <p:nvPr/>
        </p:nvSpPr>
        <p:spPr>
          <a:xfrm>
            <a:off x="3838204" y="1600606"/>
            <a:ext cx="4342856" cy="727122"/>
          </a:xfrm>
          <a:prstGeom prst="rect">
            <a:avLst/>
          </a:prstGeom>
          <a:noFill/>
        </p:spPr>
        <p:txBody>
          <a:bodyPr wrap="none" rtlCol="0">
            <a:spAutoFit/>
          </a:bodyPr>
          <a:lstStyle/>
          <a:p>
            <a:pPr algn="r">
              <a:lnSpc>
                <a:spcPct val="150000"/>
              </a:lnSpc>
            </a:pPr>
            <a:r>
              <a:rPr lang="fa-IR" sz="3000" dirty="0">
                <a:solidFill>
                  <a:srgbClr val="3D8D99"/>
                </a:solidFill>
                <a:latin typeface="Anjoman Condensed Black" panose="00000A06000000000000" pitchFamily="2" charset="-78"/>
                <a:cs typeface="Anjoman Condensed Black" panose="00000A06000000000000" pitchFamily="2" charset="-78"/>
              </a:rPr>
              <a:t>بودجه مالی </a:t>
            </a:r>
            <a:r>
              <a:rPr lang="fa-IR" sz="3000" dirty="0">
                <a:latin typeface="Anjoman Condensed Black" panose="00000A06000000000000" pitchFamily="2" charset="-78"/>
                <a:cs typeface="Anjoman Condensed Black" panose="00000A06000000000000" pitchFamily="2" charset="-78"/>
              </a:rPr>
              <a:t>در اجرای استراتژی</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5" name="Rectangle 4">
            <a:extLst>
              <a:ext uri="{FF2B5EF4-FFF2-40B4-BE49-F238E27FC236}">
                <a16:creationId xmlns:a16="http://schemas.microsoft.com/office/drawing/2014/main" id="{9CD7A44D-F8F0-8493-3E72-99C4DF331581}"/>
              </a:ext>
            </a:extLst>
          </p:cNvPr>
          <p:cNvSpPr/>
          <p:nvPr/>
        </p:nvSpPr>
        <p:spPr>
          <a:xfrm>
            <a:off x="2575326" y="2341728"/>
            <a:ext cx="6666210" cy="473206"/>
          </a:xfrm>
          <a:prstGeom prst="rect">
            <a:avLst/>
          </a:prstGeom>
        </p:spPr>
        <p:txBody>
          <a:bodyPr wrap="square">
            <a:spAutoFit/>
          </a:bodyPr>
          <a:lstStyle/>
          <a:p>
            <a:pPr algn="r" rtl="1">
              <a:lnSpc>
                <a:spcPct val="150000"/>
              </a:lnSpc>
            </a:pPr>
            <a:r>
              <a:rPr lang="fa-IR" dirty="0">
                <a:solidFill>
                  <a:srgbClr val="FF9E00"/>
                </a:solidFill>
                <a:latin typeface="Anjoman Condensed Bold" panose="00000806000000000000" pitchFamily="2" charset="-78"/>
                <a:cs typeface="Anjoman Condensed Bold" panose="00000806000000000000" pitchFamily="2" charset="-78"/>
              </a:rPr>
              <a:t>منابع سازمان را برنامه‌ریزی‌شده تخصیص دهید تا استراتژی‌ها موثر اجرا شوند</a:t>
            </a:r>
          </a:p>
        </p:txBody>
      </p:sp>
      <p:sp>
        <p:nvSpPr>
          <p:cNvPr id="17" name="Rectangle 16">
            <a:extLst>
              <a:ext uri="{FF2B5EF4-FFF2-40B4-BE49-F238E27FC236}">
                <a16:creationId xmlns:a16="http://schemas.microsoft.com/office/drawing/2014/main" id="{8DDDFC3E-3C26-603F-B426-D41842D59D92}"/>
              </a:ext>
            </a:extLst>
          </p:cNvPr>
          <p:cNvSpPr/>
          <p:nvPr/>
        </p:nvSpPr>
        <p:spPr>
          <a:xfrm>
            <a:off x="3035808" y="3008061"/>
            <a:ext cx="6205727" cy="1719702"/>
          </a:xfrm>
          <a:prstGeom prst="rect">
            <a:avLst/>
          </a:prstGeom>
        </p:spPr>
        <p:txBody>
          <a:bodyPr wrap="square">
            <a:spAutoFit/>
          </a:bodyPr>
          <a:lstStyle/>
          <a:p>
            <a:pPr algn="just" rtl="1">
              <a:lnSpc>
                <a:spcPct val="150000"/>
              </a:lnSpc>
            </a:pPr>
            <a:r>
              <a:rPr lang="fa-IR" dirty="0">
                <a:solidFill>
                  <a:srgbClr val="3D8D99"/>
                </a:solidFill>
                <a:latin typeface="Anjoman Condensed Bold" panose="00000806000000000000" pitchFamily="2" charset="-78"/>
                <a:cs typeface="Anjoman Condensed Bold" panose="00000806000000000000" pitchFamily="2" charset="-78"/>
              </a:rPr>
              <a:t>بودجه مالی سندی است که جزئیات تأمین و مصرف وجوه را برای یک دوره زمانی مشخص (معمولاً سالانه) مشخص می‌کند. این ابزار به شرکت کمک می‌کند تا منابع محدود خود را به بهترین شکل توزیع کند و مطمئن شود که هر ریال خرج شده متناسب با اهداف استراتژی است.</a:t>
            </a:r>
            <a:endParaRPr lang="fa-IR" dirty="0">
              <a:latin typeface="Anjoman Condensed Bold" panose="00000806000000000000" pitchFamily="2" charset="-78"/>
              <a:cs typeface="Anjoman Condensed Bold" panose="00000806000000000000" pitchFamily="2" charset="-78"/>
            </a:endParaRPr>
          </a:p>
        </p:txBody>
      </p:sp>
      <p:sp>
        <p:nvSpPr>
          <p:cNvPr id="18" name="TextBox 17">
            <a:extLst>
              <a:ext uri="{FF2B5EF4-FFF2-40B4-BE49-F238E27FC236}">
                <a16:creationId xmlns:a16="http://schemas.microsoft.com/office/drawing/2014/main" id="{3A57EDA1-FB25-5E7E-5D96-A456DE4B5FB6}"/>
              </a:ext>
            </a:extLst>
          </p:cNvPr>
          <p:cNvSpPr txBox="1"/>
          <p:nvPr/>
        </p:nvSpPr>
        <p:spPr>
          <a:xfrm>
            <a:off x="3838204" y="4853866"/>
            <a:ext cx="4947188" cy="621324"/>
          </a:xfrm>
          <a:prstGeom prst="rect">
            <a:avLst/>
          </a:prstGeom>
          <a:noFill/>
        </p:spPr>
        <p:txBody>
          <a:bodyPr wrap="none" rtlCol="0">
            <a:spAutoFit/>
          </a:bodyPr>
          <a:lstStyle/>
          <a:p>
            <a:pPr algn="r">
              <a:lnSpc>
                <a:spcPct val="150000"/>
              </a:lnSpc>
            </a:pPr>
            <a:r>
              <a:rPr lang="fa-IR" sz="2500" dirty="0">
                <a:solidFill>
                  <a:srgbClr val="3D8D99"/>
                </a:solidFill>
                <a:latin typeface="Anjoman Condensed Black" panose="00000A06000000000000" pitchFamily="2" charset="-78"/>
                <a:cs typeface="Anjoman Condensed Black" panose="00000A06000000000000" pitchFamily="2" charset="-78"/>
              </a:rPr>
              <a:t>بودجه مالی </a:t>
            </a:r>
            <a:r>
              <a:rPr lang="fa-IR" sz="2000" dirty="0">
                <a:latin typeface="Anjoman Condensed Black" panose="00000A06000000000000" pitchFamily="2" charset="-78"/>
                <a:cs typeface="Anjoman Condensed Black" panose="00000A06000000000000" pitchFamily="2" charset="-78"/>
              </a:rPr>
              <a:t>انعکاسی از  </a:t>
            </a:r>
            <a:r>
              <a:rPr lang="fa-IR" sz="2500" dirty="0">
                <a:solidFill>
                  <a:srgbClr val="FF9E00"/>
                </a:solidFill>
                <a:latin typeface="Anjoman Condensed Black" panose="00000A06000000000000" pitchFamily="2" charset="-78"/>
                <a:cs typeface="Anjoman Condensed Black" panose="00000A06000000000000" pitchFamily="2" charset="-78"/>
              </a:rPr>
              <a:t>استراتژی </a:t>
            </a:r>
            <a:r>
              <a:rPr lang="fa-IR" sz="2000" dirty="0">
                <a:latin typeface="Anjoman Condensed Black" panose="00000A06000000000000" pitchFamily="2" charset="-78"/>
                <a:cs typeface="Anjoman Condensed Black" panose="00000A06000000000000" pitchFamily="2" charset="-78"/>
              </a:rPr>
              <a:t>شرکت است.</a:t>
            </a:r>
          </a:p>
        </p:txBody>
      </p:sp>
    </p:spTree>
    <p:extLst>
      <p:ext uri="{BB962C8B-B14F-4D97-AF65-F5344CB8AC3E}">
        <p14:creationId xmlns:p14="http://schemas.microsoft.com/office/powerpoint/2010/main" val="27858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3EA7B5-4E2A-40D3-AAE8-B6F48E50D695}"/>
              </a:ext>
            </a:extLst>
          </p:cNvPr>
          <p:cNvSpPr/>
          <p:nvPr/>
        </p:nvSpPr>
        <p:spPr>
          <a:xfrm>
            <a:off x="0" y="3912433"/>
            <a:ext cx="12192000" cy="29455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3" name="Picture Placeholder 52">
            <a:extLst>
              <a:ext uri="{FF2B5EF4-FFF2-40B4-BE49-F238E27FC236}">
                <a16:creationId xmlns:a16="http://schemas.microsoft.com/office/drawing/2014/main" id="{C030C04C-9082-09B1-7E44-C35AEA9917F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225" r="18225"/>
          <a:stretch>
            <a:fillRect/>
          </a:stretch>
        </p:blipFill>
        <p:spPr>
          <a:xfrm>
            <a:off x="5167313" y="2944813"/>
            <a:ext cx="1857375" cy="1949450"/>
          </a:xfrm>
        </p:spPr>
      </p:pic>
      <p:pic>
        <p:nvPicPr>
          <p:cNvPr id="55" name="Picture Placeholder 54">
            <a:extLst>
              <a:ext uri="{FF2B5EF4-FFF2-40B4-BE49-F238E27FC236}">
                <a16:creationId xmlns:a16="http://schemas.microsoft.com/office/drawing/2014/main" id="{CF4146CE-589C-6690-5464-D411B2EC4A7F}"/>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8106" t="1084" r="8538" b="-1084"/>
          <a:stretch/>
        </p:blipFill>
        <p:spPr>
          <a:xfrm>
            <a:off x="8896350" y="2944813"/>
            <a:ext cx="1857375" cy="1949450"/>
          </a:xfrm>
        </p:spPr>
      </p:pic>
      <p:pic>
        <p:nvPicPr>
          <p:cNvPr id="51" name="Picture Placeholder 50">
            <a:extLst>
              <a:ext uri="{FF2B5EF4-FFF2-40B4-BE49-F238E27FC236}">
                <a16:creationId xmlns:a16="http://schemas.microsoft.com/office/drawing/2014/main" id="{CCBB4725-470E-291C-96D2-2CAB5763D084}"/>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2778" r="22778"/>
          <a:stretch/>
        </p:blipFill>
        <p:spPr>
          <a:xfrm>
            <a:off x="1438275" y="2944813"/>
            <a:ext cx="1857375" cy="1949450"/>
          </a:xfrm>
        </p:spPr>
      </p:pic>
      <p:sp>
        <p:nvSpPr>
          <p:cNvPr id="5" name="TextBox 4">
            <a:extLst>
              <a:ext uri="{FF2B5EF4-FFF2-40B4-BE49-F238E27FC236}">
                <a16:creationId xmlns:a16="http://schemas.microsoft.com/office/drawing/2014/main" id="{F46E987D-8077-F2BD-CF8C-E8710614E301}"/>
              </a:ext>
            </a:extLst>
          </p:cNvPr>
          <p:cNvSpPr txBox="1"/>
          <p:nvPr/>
        </p:nvSpPr>
        <p:spPr>
          <a:xfrm>
            <a:off x="8834871" y="397065"/>
            <a:ext cx="2843240" cy="727122"/>
          </a:xfrm>
          <a:prstGeom prst="rect">
            <a:avLst/>
          </a:prstGeom>
          <a:noFill/>
        </p:spPr>
        <p:txBody>
          <a:bodyPr wrap="square" rtlCol="0">
            <a:spAutoFit/>
          </a:bodyPr>
          <a:lstStyle/>
          <a:p>
            <a:pPr algn="r">
              <a:lnSpc>
                <a:spcPct val="150000"/>
              </a:lnSpc>
            </a:pPr>
            <a:r>
              <a:rPr lang="fa-IR" sz="3000" dirty="0">
                <a:solidFill>
                  <a:srgbClr val="3D8D99"/>
                </a:solidFill>
                <a:latin typeface="Anjoman Condensed Black" panose="00000A06000000000000" pitchFamily="2" charset="-78"/>
                <a:cs typeface="Anjoman Condensed Black" panose="00000A06000000000000" pitchFamily="2" charset="-78"/>
              </a:rPr>
              <a:t>تعیین ارزش </a:t>
            </a:r>
            <a:r>
              <a:rPr lang="fa-IR" sz="3000" dirty="0">
                <a:latin typeface="Anjoman Condensed Black" panose="00000A06000000000000" pitchFamily="2" charset="-78"/>
                <a:cs typeface="Anjoman Condensed Black" panose="00000A06000000000000" pitchFamily="2" charset="-78"/>
              </a:rPr>
              <a:t>شرکت</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7" name="Rectangle 6">
            <a:extLst>
              <a:ext uri="{FF2B5EF4-FFF2-40B4-BE49-F238E27FC236}">
                <a16:creationId xmlns:a16="http://schemas.microsoft.com/office/drawing/2014/main" id="{31921450-55F8-54E5-D5E5-A1FF3B448B95}"/>
              </a:ext>
            </a:extLst>
          </p:cNvPr>
          <p:cNvSpPr/>
          <p:nvPr/>
        </p:nvSpPr>
        <p:spPr>
          <a:xfrm>
            <a:off x="6453096" y="1004531"/>
            <a:ext cx="5283451" cy="473206"/>
          </a:xfrm>
          <a:prstGeom prst="rect">
            <a:avLst/>
          </a:prstGeom>
        </p:spPr>
        <p:txBody>
          <a:bodyPr wrap="square">
            <a:spAutoFit/>
          </a:bodyPr>
          <a:lstStyle/>
          <a:p>
            <a:pPr algn="r" rtl="1">
              <a:lnSpc>
                <a:spcPct val="150000"/>
              </a:lnSpc>
            </a:pPr>
            <a:r>
              <a:rPr lang="fa-IR" dirty="0">
                <a:solidFill>
                  <a:srgbClr val="FF9E00"/>
                </a:solidFill>
                <a:latin typeface="Anjoman Condensed Bold" panose="00000806000000000000" pitchFamily="2" charset="-78"/>
                <a:cs typeface="Anjoman Condensed Bold" panose="00000806000000000000" pitchFamily="2" charset="-78"/>
              </a:rPr>
              <a:t>ارزش واقعی شرکت، پایه تصمیم‌های بزرگ است</a:t>
            </a:r>
          </a:p>
        </p:txBody>
      </p:sp>
      <p:sp>
        <p:nvSpPr>
          <p:cNvPr id="9" name="Rectangle 8">
            <a:extLst>
              <a:ext uri="{FF2B5EF4-FFF2-40B4-BE49-F238E27FC236}">
                <a16:creationId xmlns:a16="http://schemas.microsoft.com/office/drawing/2014/main" id="{22431E0E-EBE3-CC9D-A231-92466B708AD2}"/>
              </a:ext>
            </a:extLst>
          </p:cNvPr>
          <p:cNvSpPr/>
          <p:nvPr/>
        </p:nvSpPr>
        <p:spPr>
          <a:xfrm>
            <a:off x="528605" y="732427"/>
            <a:ext cx="6481795" cy="711733"/>
          </a:xfrm>
          <a:prstGeom prst="rect">
            <a:avLst/>
          </a:prstGeom>
        </p:spPr>
        <p:txBody>
          <a:bodyPr wrap="square">
            <a:spAutoFit/>
          </a:bodyPr>
          <a:lstStyle/>
          <a:p>
            <a:pPr algn="r">
              <a:lnSpc>
                <a:spcPct val="150000"/>
              </a:lnSpc>
            </a:pPr>
            <a:r>
              <a:rPr lang="fa-IR" sz="1400" dirty="0">
                <a:latin typeface="Anjoman Condensed Bold" panose="00000806000000000000" pitchFamily="2" charset="-78"/>
                <a:cs typeface="Anjoman Condensed Bold" panose="00000806000000000000" pitchFamily="2" charset="-78"/>
              </a:rPr>
              <a:t>تعیین ارزش شرکت در اجرای استراتژی اهمیت زیادی دارد، چون شرکت‌ها برای خرید، فروش، ادغام، واگذاری واحدها یا اجرای استراتژی‌های رشد و یکپارچگی باید بدانند ارزش مالی واقعی کسب‌وکار چقدر است</a:t>
            </a:r>
          </a:p>
        </p:txBody>
      </p:sp>
      <p:sp>
        <p:nvSpPr>
          <p:cNvPr id="10" name="Rectangle 9">
            <a:extLst>
              <a:ext uri="{FF2B5EF4-FFF2-40B4-BE49-F238E27FC236}">
                <a16:creationId xmlns:a16="http://schemas.microsoft.com/office/drawing/2014/main" id="{DDE80E2D-D1D6-0489-D042-E51E5CD58632}"/>
              </a:ext>
            </a:extLst>
          </p:cNvPr>
          <p:cNvSpPr/>
          <p:nvPr/>
        </p:nvSpPr>
        <p:spPr>
          <a:xfrm>
            <a:off x="8895799" y="4863879"/>
            <a:ext cx="1857233" cy="515526"/>
          </a:xfrm>
          <a:prstGeom prst="rect">
            <a:avLst/>
          </a:prstGeom>
        </p:spPr>
        <p:txBody>
          <a:bodyPr wrap="square">
            <a:spAutoFit/>
          </a:bodyPr>
          <a:lstStyle/>
          <a:p>
            <a:pPr algn="ctr">
              <a:lnSpc>
                <a:spcPct val="150000"/>
              </a:lnSpc>
            </a:pPr>
            <a:r>
              <a:rPr lang="fa-IR" sz="2000" dirty="0">
                <a:solidFill>
                  <a:srgbClr val="FFFFFF"/>
                </a:solidFill>
                <a:latin typeface="Anjoman Condensed Bold" panose="00000806000000000000" pitchFamily="2" charset="-78"/>
                <a:cs typeface="Anjoman Condensed Bold" panose="00000806000000000000" pitchFamily="2" charset="-78"/>
              </a:rPr>
              <a:t>مبنای دارایی‌ها</a:t>
            </a:r>
          </a:p>
        </p:txBody>
      </p:sp>
      <p:sp>
        <p:nvSpPr>
          <p:cNvPr id="26" name="Rectangle 25">
            <a:extLst>
              <a:ext uri="{FF2B5EF4-FFF2-40B4-BE49-F238E27FC236}">
                <a16:creationId xmlns:a16="http://schemas.microsoft.com/office/drawing/2014/main" id="{EEA2373E-2FCC-EBFD-9464-B31BCF3221A5}"/>
              </a:ext>
            </a:extLst>
          </p:cNvPr>
          <p:cNvSpPr/>
          <p:nvPr/>
        </p:nvSpPr>
        <p:spPr>
          <a:xfrm>
            <a:off x="5167384" y="4863879"/>
            <a:ext cx="1857233" cy="515526"/>
          </a:xfrm>
          <a:prstGeom prst="rect">
            <a:avLst/>
          </a:prstGeom>
        </p:spPr>
        <p:txBody>
          <a:bodyPr wrap="square">
            <a:spAutoFit/>
          </a:bodyPr>
          <a:lstStyle/>
          <a:p>
            <a:pPr algn="ctr">
              <a:lnSpc>
                <a:spcPct val="150000"/>
              </a:lnSpc>
            </a:pPr>
            <a:r>
              <a:rPr lang="fa-IR" sz="2000" dirty="0">
                <a:solidFill>
                  <a:srgbClr val="FFFFFF"/>
                </a:solidFill>
                <a:latin typeface="Anjoman Condensed Bold" panose="00000806000000000000" pitchFamily="2" charset="-78"/>
                <a:cs typeface="Anjoman Condensed Bold" panose="00000806000000000000" pitchFamily="2" charset="-78"/>
              </a:rPr>
              <a:t>مبنای سودآوری</a:t>
            </a:r>
          </a:p>
        </p:txBody>
      </p:sp>
      <p:sp>
        <p:nvSpPr>
          <p:cNvPr id="27" name="Rectangle 26">
            <a:extLst>
              <a:ext uri="{FF2B5EF4-FFF2-40B4-BE49-F238E27FC236}">
                <a16:creationId xmlns:a16="http://schemas.microsoft.com/office/drawing/2014/main" id="{7D5A52AF-90BE-8F0B-E60B-A90AB390A9DC}"/>
              </a:ext>
            </a:extLst>
          </p:cNvPr>
          <p:cNvSpPr/>
          <p:nvPr/>
        </p:nvSpPr>
        <p:spPr>
          <a:xfrm>
            <a:off x="1438968" y="4863879"/>
            <a:ext cx="1857232" cy="515526"/>
          </a:xfrm>
          <a:prstGeom prst="rect">
            <a:avLst/>
          </a:prstGeom>
        </p:spPr>
        <p:txBody>
          <a:bodyPr wrap="square">
            <a:spAutoFit/>
          </a:bodyPr>
          <a:lstStyle/>
          <a:p>
            <a:pPr algn="ctr">
              <a:lnSpc>
                <a:spcPct val="150000"/>
              </a:lnSpc>
            </a:pPr>
            <a:r>
              <a:rPr lang="fa-IR" sz="2000" dirty="0">
                <a:solidFill>
                  <a:srgbClr val="FFFFFF"/>
                </a:solidFill>
                <a:latin typeface="Anjoman Condensed Bold" panose="00000806000000000000" pitchFamily="2" charset="-78"/>
                <a:cs typeface="Anjoman Condensed Bold" panose="00000806000000000000" pitchFamily="2" charset="-78"/>
              </a:rPr>
              <a:t>مبنای بازار</a:t>
            </a:r>
          </a:p>
        </p:txBody>
      </p:sp>
      <p:sp>
        <p:nvSpPr>
          <p:cNvPr id="36" name="TextBox 35">
            <a:extLst>
              <a:ext uri="{FF2B5EF4-FFF2-40B4-BE49-F238E27FC236}">
                <a16:creationId xmlns:a16="http://schemas.microsoft.com/office/drawing/2014/main" id="{A14428D2-BFD0-4E95-C660-1061EB336C6B}"/>
              </a:ext>
            </a:extLst>
          </p:cNvPr>
          <p:cNvSpPr txBox="1"/>
          <p:nvPr/>
        </p:nvSpPr>
        <p:spPr>
          <a:xfrm>
            <a:off x="7995448" y="2056058"/>
            <a:ext cx="2843240" cy="430887"/>
          </a:xfrm>
          <a:prstGeom prst="rect">
            <a:avLst/>
          </a:prstGeom>
          <a:noFill/>
        </p:spPr>
        <p:txBody>
          <a:bodyPr wrap="square" rtlCol="0">
            <a:spAutoFit/>
          </a:bodyPr>
          <a:lstStyle/>
          <a:p>
            <a:pPr algn="r">
              <a:lnSpc>
                <a:spcPct val="150000"/>
              </a:lnSpc>
            </a:pPr>
            <a:r>
              <a:rPr lang="fa-IR" sz="1600" dirty="0">
                <a:latin typeface="Anjoman Condensed Black" panose="00000A06000000000000" pitchFamily="2" charset="-78"/>
                <a:cs typeface="Anjoman Condensed Black" panose="00000A06000000000000" pitchFamily="2" charset="-78"/>
              </a:rPr>
              <a:t>سه مبنای اصلی ارزش‌گذاری</a:t>
            </a:r>
            <a:endParaRPr lang="en-ID" sz="1600" dirty="0">
              <a:solidFill>
                <a:schemeClr val="accent1"/>
              </a:solidFill>
              <a:latin typeface="Anjoman Condensed Black" panose="00000A06000000000000" pitchFamily="2" charset="-78"/>
              <a:cs typeface="Anjoman Condensed Black" panose="00000A06000000000000" pitchFamily="2" charset="-78"/>
            </a:endParaRPr>
          </a:p>
        </p:txBody>
      </p:sp>
      <p:sp>
        <p:nvSpPr>
          <p:cNvPr id="45" name="Rectangle 44">
            <a:extLst>
              <a:ext uri="{FF2B5EF4-FFF2-40B4-BE49-F238E27FC236}">
                <a16:creationId xmlns:a16="http://schemas.microsoft.com/office/drawing/2014/main" id="{EE9CF477-515B-7FA0-96CA-D61C189FAD67}"/>
              </a:ext>
            </a:extLst>
          </p:cNvPr>
          <p:cNvSpPr/>
          <p:nvPr/>
        </p:nvSpPr>
        <p:spPr>
          <a:xfrm>
            <a:off x="1438967" y="2494592"/>
            <a:ext cx="9399721" cy="388568"/>
          </a:xfrm>
          <a:prstGeom prst="rect">
            <a:avLst/>
          </a:prstGeom>
        </p:spPr>
        <p:txBody>
          <a:bodyPr wrap="square">
            <a:spAutoFit/>
          </a:bodyPr>
          <a:lstStyle/>
          <a:p>
            <a:pPr algn="r">
              <a:lnSpc>
                <a:spcPct val="150000"/>
              </a:lnSpc>
            </a:pPr>
            <a:r>
              <a:rPr lang="fa-IR" sz="1400" dirty="0">
                <a:solidFill>
                  <a:srgbClr val="3D8D99"/>
                </a:solidFill>
                <a:latin typeface="Anjoman Condensed Bold" panose="00000806000000000000" pitchFamily="2" charset="-78"/>
                <a:cs typeface="Anjoman Condensed Bold" panose="00000806000000000000" pitchFamily="2" charset="-78"/>
              </a:rPr>
              <a:t>روش‌های تعیین ارزش شرکت را می‌توان در سه گروه کلی قرار داد: آنچه شرکت دارد،  آنچه شرکت به دست می‌آورد و آنچه بازار برای شرکت قائل است.</a:t>
            </a:r>
          </a:p>
        </p:txBody>
      </p:sp>
      <p:sp>
        <p:nvSpPr>
          <p:cNvPr id="46" name="Rectangle 45">
            <a:extLst>
              <a:ext uri="{FF2B5EF4-FFF2-40B4-BE49-F238E27FC236}">
                <a16:creationId xmlns:a16="http://schemas.microsoft.com/office/drawing/2014/main" id="{8AE192A1-82C0-8296-7FDA-AD6E236B6792}"/>
              </a:ext>
            </a:extLst>
          </p:cNvPr>
          <p:cNvSpPr/>
          <p:nvPr/>
        </p:nvSpPr>
        <p:spPr>
          <a:xfrm>
            <a:off x="8644334" y="5324198"/>
            <a:ext cx="2360162" cy="711733"/>
          </a:xfrm>
          <a:prstGeom prst="rect">
            <a:avLst/>
          </a:prstGeom>
        </p:spPr>
        <p:txBody>
          <a:bodyPr wrap="square">
            <a:spAutoFit/>
          </a:bodyPr>
          <a:lstStyle/>
          <a:p>
            <a:pPr algn="ctr">
              <a:lnSpc>
                <a:spcPct val="150000"/>
              </a:lnSpc>
            </a:pPr>
            <a:r>
              <a:rPr lang="fa-IR" sz="1400" dirty="0">
                <a:latin typeface="Anjoman Condensed Bold" panose="00000806000000000000" pitchFamily="2" charset="-78"/>
                <a:cs typeface="Anjoman Condensed Bold" panose="00000806000000000000" pitchFamily="2" charset="-78"/>
              </a:rPr>
              <a:t> ارزش شرکت از روی دارایی‌ها و حقوق صاحبان سهام تعیین می‌شود</a:t>
            </a:r>
          </a:p>
        </p:txBody>
      </p:sp>
      <p:sp>
        <p:nvSpPr>
          <p:cNvPr id="47" name="Rectangle 46">
            <a:extLst>
              <a:ext uri="{FF2B5EF4-FFF2-40B4-BE49-F238E27FC236}">
                <a16:creationId xmlns:a16="http://schemas.microsoft.com/office/drawing/2014/main" id="{4CBA92DA-E241-EF6F-97D7-D94EBDB39CD2}"/>
              </a:ext>
            </a:extLst>
          </p:cNvPr>
          <p:cNvSpPr/>
          <p:nvPr/>
        </p:nvSpPr>
        <p:spPr>
          <a:xfrm>
            <a:off x="4934435" y="5314857"/>
            <a:ext cx="2360162" cy="711733"/>
          </a:xfrm>
          <a:prstGeom prst="rect">
            <a:avLst/>
          </a:prstGeom>
        </p:spPr>
        <p:txBody>
          <a:bodyPr wrap="square">
            <a:spAutoFit/>
          </a:bodyPr>
          <a:lstStyle/>
          <a:p>
            <a:pPr algn="ctr">
              <a:lnSpc>
                <a:spcPct val="150000"/>
              </a:lnSpc>
            </a:pPr>
            <a:r>
              <a:rPr lang="fa-IR" sz="1400" dirty="0">
                <a:latin typeface="Anjoman Condensed Bold" panose="00000806000000000000" pitchFamily="2" charset="-78"/>
                <a:cs typeface="Anjoman Condensed Bold" panose="00000806000000000000" pitchFamily="2" charset="-78"/>
              </a:rPr>
              <a:t> ارزش شرکت بر اساس سود و </a:t>
            </a:r>
            <a:br>
              <a:rPr lang="fa-IR" sz="1400" dirty="0">
                <a:latin typeface="Anjoman Condensed Bold" panose="00000806000000000000" pitchFamily="2" charset="-78"/>
                <a:cs typeface="Anjoman Condensed Bold" panose="00000806000000000000" pitchFamily="2" charset="-78"/>
              </a:rPr>
            </a:br>
            <a:r>
              <a:rPr lang="fa-IR" sz="1400" dirty="0">
                <a:latin typeface="Anjoman Condensed Bold" panose="00000806000000000000" pitchFamily="2" charset="-78"/>
                <a:cs typeface="Anjoman Condensed Bold" panose="00000806000000000000" pitchFamily="2" charset="-78"/>
              </a:rPr>
              <a:t>منافع آینده آن سنجیده می‌شود.</a:t>
            </a:r>
          </a:p>
        </p:txBody>
      </p:sp>
      <p:sp>
        <p:nvSpPr>
          <p:cNvPr id="49" name="Rectangle 48">
            <a:extLst>
              <a:ext uri="{FF2B5EF4-FFF2-40B4-BE49-F238E27FC236}">
                <a16:creationId xmlns:a16="http://schemas.microsoft.com/office/drawing/2014/main" id="{FE231AF3-6CA8-C941-4A36-848C9C38B67B}"/>
              </a:ext>
            </a:extLst>
          </p:cNvPr>
          <p:cNvSpPr/>
          <p:nvPr/>
        </p:nvSpPr>
        <p:spPr>
          <a:xfrm>
            <a:off x="1202106" y="5324198"/>
            <a:ext cx="2360162" cy="711733"/>
          </a:xfrm>
          <a:prstGeom prst="rect">
            <a:avLst/>
          </a:prstGeom>
        </p:spPr>
        <p:txBody>
          <a:bodyPr wrap="square">
            <a:spAutoFit/>
          </a:bodyPr>
          <a:lstStyle/>
          <a:p>
            <a:pPr algn="ctr">
              <a:lnSpc>
                <a:spcPct val="150000"/>
              </a:lnSpc>
            </a:pPr>
            <a:r>
              <a:rPr lang="fa-IR" sz="1400" dirty="0">
                <a:latin typeface="Anjoman Condensed Bold" panose="00000806000000000000" pitchFamily="2" charset="-78"/>
                <a:cs typeface="Anjoman Condensed Bold" panose="00000806000000000000" pitchFamily="2" charset="-78"/>
              </a:rPr>
              <a:t>ارزش شرکت با توجه به قیمت بازار و شرکت‌های مشابه برآورد می‌شود</a:t>
            </a:r>
          </a:p>
        </p:txBody>
      </p:sp>
    </p:spTree>
    <p:extLst>
      <p:ext uri="{BB962C8B-B14F-4D97-AF65-F5344CB8AC3E}">
        <p14:creationId xmlns:p14="http://schemas.microsoft.com/office/powerpoint/2010/main" val="1919950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E6D3A93-6C23-1A10-D47E-14EF99CA7A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833" b="6833"/>
          <a:stretch/>
        </p:blipFill>
        <p:spPr>
          <a:xfrm>
            <a:off x="788988" y="0"/>
            <a:ext cx="10614025" cy="6116638"/>
          </a:xfrm>
        </p:spPr>
      </p:pic>
      <p:sp>
        <p:nvSpPr>
          <p:cNvPr id="4" name="Rectangle 3">
            <a:extLst>
              <a:ext uri="{FF2B5EF4-FFF2-40B4-BE49-F238E27FC236}">
                <a16:creationId xmlns:a16="http://schemas.microsoft.com/office/drawing/2014/main" id="{EC3A42A2-A233-4CA2-9AD4-FB37BC05418A}"/>
              </a:ext>
            </a:extLst>
          </p:cNvPr>
          <p:cNvSpPr/>
          <p:nvPr/>
        </p:nvSpPr>
        <p:spPr>
          <a:xfrm>
            <a:off x="0" y="1648918"/>
            <a:ext cx="12192000" cy="3560164"/>
          </a:xfrm>
          <a:prstGeom prst="rect">
            <a:avLst/>
          </a:prstGeom>
          <a:solidFill>
            <a:schemeClr val="bg1">
              <a:alpha val="90000"/>
            </a:schemeClr>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FBD2E4CD-6EB3-2A2A-E75A-C8DF8AF4BD30}"/>
              </a:ext>
            </a:extLst>
          </p:cNvPr>
          <p:cNvSpPr txBox="1"/>
          <p:nvPr/>
        </p:nvSpPr>
        <p:spPr>
          <a:xfrm>
            <a:off x="5275109" y="1884204"/>
            <a:ext cx="6025871" cy="727122"/>
          </a:xfrm>
          <a:prstGeom prst="rect">
            <a:avLst/>
          </a:prstGeom>
          <a:noFill/>
        </p:spPr>
        <p:txBody>
          <a:bodyPr wrap="square" rtlCol="0">
            <a:spAutoFit/>
          </a:bodyPr>
          <a:lstStyle/>
          <a:p>
            <a:pPr algn="ctr">
              <a:lnSpc>
                <a:spcPct val="150000"/>
              </a:lnSpc>
            </a:pPr>
            <a:r>
              <a:rPr lang="fa-IR" sz="3000" dirty="0">
                <a:solidFill>
                  <a:srgbClr val="3D8D99"/>
                </a:solidFill>
                <a:latin typeface="Anjoman Condensed Black" panose="00000A06000000000000" pitchFamily="2" charset="-78"/>
                <a:cs typeface="Anjoman Condensed Black" panose="00000A06000000000000" pitchFamily="2" charset="-78"/>
              </a:rPr>
              <a:t>تحقیق و توسعه؛ </a:t>
            </a:r>
            <a:r>
              <a:rPr lang="fa-IR" sz="3000" dirty="0">
                <a:latin typeface="Anjoman Condensed Black" panose="00000A06000000000000" pitchFamily="2" charset="-78"/>
                <a:cs typeface="Anjoman Condensed Black" panose="00000A06000000000000" pitchFamily="2" charset="-78"/>
              </a:rPr>
              <a:t>موتور اجرای استراتژی</a:t>
            </a:r>
            <a:endParaRPr lang="en-ID" sz="3000" dirty="0">
              <a:latin typeface="Anjoman Condensed Black" panose="00000A06000000000000" pitchFamily="2" charset="-78"/>
              <a:cs typeface="Anjoman Condensed Black" panose="00000A06000000000000" pitchFamily="2" charset="-78"/>
            </a:endParaRPr>
          </a:p>
        </p:txBody>
      </p:sp>
      <p:sp>
        <p:nvSpPr>
          <p:cNvPr id="15" name="Rectangle 14">
            <a:extLst>
              <a:ext uri="{FF2B5EF4-FFF2-40B4-BE49-F238E27FC236}">
                <a16:creationId xmlns:a16="http://schemas.microsoft.com/office/drawing/2014/main" id="{26DAB430-645D-16B4-8E5F-8B606E52CB54}"/>
              </a:ext>
            </a:extLst>
          </p:cNvPr>
          <p:cNvSpPr/>
          <p:nvPr/>
        </p:nvSpPr>
        <p:spPr>
          <a:xfrm>
            <a:off x="6362066" y="2611326"/>
            <a:ext cx="4183692" cy="473206"/>
          </a:xfrm>
          <a:prstGeom prst="rect">
            <a:avLst/>
          </a:prstGeom>
        </p:spPr>
        <p:txBody>
          <a:bodyPr wrap="square">
            <a:spAutoFit/>
          </a:bodyPr>
          <a:lstStyle/>
          <a:p>
            <a:pPr algn="r" rtl="1">
              <a:lnSpc>
                <a:spcPct val="150000"/>
              </a:lnSpc>
            </a:pPr>
            <a:r>
              <a:rPr lang="fa-IR" dirty="0">
                <a:solidFill>
                  <a:srgbClr val="FF9E00"/>
                </a:solidFill>
                <a:latin typeface="Anjoman Condensed Bold" panose="00000806000000000000" pitchFamily="2" charset="-78"/>
                <a:cs typeface="Anjoman Condensed Bold" panose="00000806000000000000" pitchFamily="2" charset="-78"/>
              </a:rPr>
              <a:t>نوآوری بدون تحقیق و توسعه، رویای بدون پایه است</a:t>
            </a:r>
          </a:p>
        </p:txBody>
      </p:sp>
      <p:sp>
        <p:nvSpPr>
          <p:cNvPr id="18" name="Rectangle 17">
            <a:extLst>
              <a:ext uri="{FF2B5EF4-FFF2-40B4-BE49-F238E27FC236}">
                <a16:creationId xmlns:a16="http://schemas.microsoft.com/office/drawing/2014/main" id="{D141B237-A06A-D4B5-C8E0-9C24FF5289E1}"/>
              </a:ext>
            </a:extLst>
          </p:cNvPr>
          <p:cNvSpPr/>
          <p:nvPr/>
        </p:nvSpPr>
        <p:spPr>
          <a:xfrm>
            <a:off x="934287" y="2420070"/>
            <a:ext cx="4570524" cy="2017860"/>
          </a:xfrm>
          <a:prstGeom prst="rect">
            <a:avLst/>
          </a:prstGeom>
        </p:spPr>
        <p:txBody>
          <a:bodyPr wrap="square">
            <a:spAutoFit/>
          </a:bodyPr>
          <a:lstStyle/>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تحقیق و توسعه مسئول عرضه محصولات جدید و بهبود محصولات موجود</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انتقال فناوری، تعدیل فرایندها، سازگاری با بازارهای محلی</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هزینه سالانه شرکت‌های آمریکایی: ۱۹۲ میلیارد دلار (۱۹۹۷)</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۱۰ شرکت بزرگ بیش از ۲۰ میلیارد دلار سرمایه‌گذاری کردند</a:t>
            </a:r>
          </a:p>
        </p:txBody>
      </p:sp>
      <p:sp>
        <p:nvSpPr>
          <p:cNvPr id="19" name="Rectangle 18">
            <a:extLst>
              <a:ext uri="{FF2B5EF4-FFF2-40B4-BE49-F238E27FC236}">
                <a16:creationId xmlns:a16="http://schemas.microsoft.com/office/drawing/2014/main" id="{18B81F5E-D80D-1E69-B4A7-54EA1F0652A0}"/>
              </a:ext>
            </a:extLst>
          </p:cNvPr>
          <p:cNvSpPr/>
          <p:nvPr/>
        </p:nvSpPr>
        <p:spPr>
          <a:xfrm>
            <a:off x="6395832" y="3504268"/>
            <a:ext cx="4084319" cy="755976"/>
          </a:xfrm>
          <a:prstGeom prst="rect">
            <a:avLst/>
          </a:prstGeom>
        </p:spPr>
        <p:txBody>
          <a:bodyPr wrap="square">
            <a:spAutoFit/>
          </a:bodyPr>
          <a:lstStyle/>
          <a:p>
            <a:pPr algn="just" rtl="1">
              <a:lnSpc>
                <a:spcPct val="150000"/>
              </a:lnSpc>
            </a:pPr>
            <a:r>
              <a:rPr lang="fa-IR" sz="1500" dirty="0">
                <a:latin typeface="Anjoman Condensed Bold" panose="00000806000000000000" pitchFamily="2" charset="-78"/>
                <a:cs typeface="Anjoman Condensed Bold" panose="00000806000000000000" pitchFamily="2" charset="-78"/>
              </a:rPr>
              <a:t>تحقیق و توسعه به‌عنوان یک واحد حیاتی در سازمان، </a:t>
            </a:r>
          </a:p>
          <a:p>
            <a:pPr algn="just" rtl="1">
              <a:lnSpc>
                <a:spcPct val="150000"/>
              </a:lnSpc>
            </a:pPr>
            <a:r>
              <a:rPr lang="fa-IR" sz="1500" dirty="0">
                <a:latin typeface="Anjoman Condensed Bold" panose="00000806000000000000" pitchFamily="2" charset="-78"/>
                <a:cs typeface="Anjoman Condensed Bold" panose="00000806000000000000" pitchFamily="2" charset="-78"/>
              </a:rPr>
              <a:t>نقشی بنیادین در اجرای موفقیت‌آمیز استراتژی‌ها ایفا می‌کند</a:t>
            </a:r>
          </a:p>
        </p:txBody>
      </p:sp>
    </p:spTree>
    <p:extLst>
      <p:ext uri="{BB962C8B-B14F-4D97-AF65-F5344CB8AC3E}">
        <p14:creationId xmlns:p14="http://schemas.microsoft.com/office/powerpoint/2010/main" val="3061294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2FD1DB-82FD-4CD4-A9EE-F856F274E0BD}"/>
              </a:ext>
            </a:extLst>
          </p:cNvPr>
          <p:cNvSpPr/>
          <p:nvPr/>
        </p:nvSpPr>
        <p:spPr>
          <a:xfrm>
            <a:off x="0" y="0"/>
            <a:ext cx="24964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1B2E983E-203C-40EF-B900-79CD4700A631}"/>
              </a:ext>
            </a:extLst>
          </p:cNvPr>
          <p:cNvSpPr/>
          <p:nvPr/>
        </p:nvSpPr>
        <p:spPr>
          <a:xfrm>
            <a:off x="6386286" y="1"/>
            <a:ext cx="5805714" cy="2498090"/>
          </a:xfrm>
          <a:prstGeom prst="rect">
            <a:avLst/>
          </a:prstGeom>
          <a:solidFill>
            <a:schemeClr val="bg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8" name="Picture Placeholder 37">
            <a:extLst>
              <a:ext uri="{FF2B5EF4-FFF2-40B4-BE49-F238E27FC236}">
                <a16:creationId xmlns:a16="http://schemas.microsoft.com/office/drawing/2014/main" id="{50A63436-2875-A24C-2938-FB93EFDFE4B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78" r="16678"/>
          <a:stretch>
            <a:fillRect/>
          </a:stretch>
        </p:blipFill>
        <p:spPr/>
      </p:pic>
      <p:sp>
        <p:nvSpPr>
          <p:cNvPr id="5" name="TextBox 4">
            <a:extLst>
              <a:ext uri="{FF2B5EF4-FFF2-40B4-BE49-F238E27FC236}">
                <a16:creationId xmlns:a16="http://schemas.microsoft.com/office/drawing/2014/main" id="{CDAC3C66-9B30-0712-C2B2-49D83E656B94}"/>
              </a:ext>
            </a:extLst>
          </p:cNvPr>
          <p:cNvSpPr txBox="1"/>
          <p:nvPr/>
        </p:nvSpPr>
        <p:spPr>
          <a:xfrm>
            <a:off x="8184301" y="741408"/>
            <a:ext cx="3388372" cy="1525418"/>
          </a:xfrm>
          <a:prstGeom prst="rect">
            <a:avLst/>
          </a:prstGeom>
          <a:noFill/>
        </p:spPr>
        <p:txBody>
          <a:bodyPr wrap="square" rtlCol="0">
            <a:spAutoFit/>
          </a:bodyPr>
          <a:lstStyle/>
          <a:p>
            <a:pPr algn="r">
              <a:lnSpc>
                <a:spcPct val="150000"/>
              </a:lnSpc>
            </a:pPr>
            <a:r>
              <a:rPr lang="fa-IR" sz="3000" dirty="0">
                <a:solidFill>
                  <a:srgbClr val="3D8D99"/>
                </a:solidFill>
                <a:latin typeface="Anjoman Condensed Black" panose="00000A06000000000000" pitchFamily="2" charset="-78"/>
                <a:cs typeface="Anjoman Condensed Black" panose="00000A06000000000000" pitchFamily="2" charset="-78"/>
              </a:rPr>
              <a:t>سه استراتژی اصلی</a:t>
            </a:r>
          </a:p>
          <a:p>
            <a:pPr algn="r">
              <a:lnSpc>
                <a:spcPct val="150000"/>
              </a:lnSpc>
            </a:pPr>
            <a:r>
              <a:rPr lang="fa-IR" sz="3500" dirty="0">
                <a:latin typeface="Anjoman Condensed Black" panose="00000A06000000000000" pitchFamily="2" charset="-78"/>
                <a:cs typeface="Anjoman Condensed Black" panose="00000A06000000000000" pitchFamily="2" charset="-78"/>
              </a:rPr>
              <a:t>تحقیق و توسعه </a:t>
            </a:r>
            <a:endParaRPr lang="en-ID" sz="3500" dirty="0">
              <a:latin typeface="Anjoman Condensed Black" panose="00000A06000000000000" pitchFamily="2" charset="-78"/>
              <a:cs typeface="Anjoman Condensed Black" panose="00000A06000000000000" pitchFamily="2" charset="-78"/>
            </a:endParaRPr>
          </a:p>
        </p:txBody>
      </p:sp>
      <p:grpSp>
        <p:nvGrpSpPr>
          <p:cNvPr id="18" name="Group 17">
            <a:extLst>
              <a:ext uri="{FF2B5EF4-FFF2-40B4-BE49-F238E27FC236}">
                <a16:creationId xmlns:a16="http://schemas.microsoft.com/office/drawing/2014/main" id="{D92B7B83-93CC-69B2-7F99-F7C946580AE7}"/>
              </a:ext>
            </a:extLst>
          </p:cNvPr>
          <p:cNvGrpSpPr/>
          <p:nvPr/>
        </p:nvGrpSpPr>
        <p:grpSpPr>
          <a:xfrm>
            <a:off x="9880600" y="2852144"/>
            <a:ext cx="1790498" cy="350363"/>
            <a:chOff x="3164452" y="3707414"/>
            <a:chExt cx="1790498" cy="350363"/>
          </a:xfrm>
        </p:grpSpPr>
        <p:grpSp>
          <p:nvGrpSpPr>
            <p:cNvPr id="19" name="Group 18">
              <a:extLst>
                <a:ext uri="{FF2B5EF4-FFF2-40B4-BE49-F238E27FC236}">
                  <a16:creationId xmlns:a16="http://schemas.microsoft.com/office/drawing/2014/main" id="{D1838D88-90A5-6974-6F75-8DE6E553360B}"/>
                </a:ext>
              </a:extLst>
            </p:cNvPr>
            <p:cNvGrpSpPr/>
            <p:nvPr/>
          </p:nvGrpSpPr>
          <p:grpSpPr>
            <a:xfrm>
              <a:off x="3164452" y="4012058"/>
              <a:ext cx="1790498" cy="45719"/>
              <a:chOff x="3164452" y="4012058"/>
              <a:chExt cx="1790498" cy="45719"/>
            </a:xfrm>
          </p:grpSpPr>
          <p:sp>
            <p:nvSpPr>
              <p:cNvPr id="22" name="Rounded Rectangle 127">
                <a:extLst>
                  <a:ext uri="{FF2B5EF4-FFF2-40B4-BE49-F238E27FC236}">
                    <a16:creationId xmlns:a16="http://schemas.microsoft.com/office/drawing/2014/main" id="{10E09674-F700-741F-1528-A2DC4CD3F3D3}"/>
                  </a:ext>
                </a:extLst>
              </p:cNvPr>
              <p:cNvSpPr/>
              <p:nvPr/>
            </p:nvSpPr>
            <p:spPr>
              <a:xfrm>
                <a:off x="3164452" y="4012058"/>
                <a:ext cx="1790498"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23" name="Rounded Rectangle 128">
                <a:extLst>
                  <a:ext uri="{FF2B5EF4-FFF2-40B4-BE49-F238E27FC236}">
                    <a16:creationId xmlns:a16="http://schemas.microsoft.com/office/drawing/2014/main" id="{D85A2F88-EAD5-56B3-DEF1-A73A3E7F9DBD}"/>
                  </a:ext>
                </a:extLst>
              </p:cNvPr>
              <p:cNvSpPr/>
              <p:nvPr/>
            </p:nvSpPr>
            <p:spPr>
              <a:xfrm>
                <a:off x="3475601" y="4012058"/>
                <a:ext cx="1476187"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20" name="TextBox 19">
              <a:extLst>
                <a:ext uri="{FF2B5EF4-FFF2-40B4-BE49-F238E27FC236}">
                  <a16:creationId xmlns:a16="http://schemas.microsoft.com/office/drawing/2014/main" id="{D4E4B9F8-432F-933C-A889-3C0239D6F08E}"/>
                </a:ext>
              </a:extLst>
            </p:cNvPr>
            <p:cNvSpPr txBox="1"/>
            <p:nvPr/>
          </p:nvSpPr>
          <p:spPr>
            <a:xfrm>
              <a:off x="3544351" y="3707414"/>
              <a:ext cx="1407437" cy="246221"/>
            </a:xfrm>
            <a:prstGeom prst="rect">
              <a:avLst/>
            </a:prstGeom>
            <a:noFill/>
          </p:spPr>
          <p:txBody>
            <a:bodyPr wrap="none" lIns="0" tIns="0" rIns="0" bIns="0" rtlCol="0">
              <a:spAutoFit/>
            </a:bodyPr>
            <a:lstStyle/>
            <a:p>
              <a:pPr algn="l" rtl="1"/>
              <a:r>
                <a:rPr lang="fa-IR" sz="1600" b="1" dirty="0">
                  <a:solidFill>
                    <a:schemeClr val="tx1">
                      <a:lumMod val="85000"/>
                      <a:lumOff val="15000"/>
                    </a:schemeClr>
                  </a:solidFill>
                  <a:latin typeface="Anjoman Condensed Bold" panose="00000806000000000000" pitchFamily="2" charset="-78"/>
                  <a:cs typeface="Anjoman Condensed Bold" panose="00000806000000000000" pitchFamily="2" charset="-78"/>
                </a:rPr>
                <a:t>1- استراتژی پیشروی</a:t>
              </a:r>
              <a:endParaRPr lang="en-ID" sz="16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24" name="Rectangle 23">
            <a:extLst>
              <a:ext uri="{FF2B5EF4-FFF2-40B4-BE49-F238E27FC236}">
                <a16:creationId xmlns:a16="http://schemas.microsoft.com/office/drawing/2014/main" id="{AC21818D-50D2-6ED5-A08F-0BFC6E6B806D}"/>
              </a:ext>
            </a:extLst>
          </p:cNvPr>
          <p:cNvSpPr/>
          <p:nvPr/>
        </p:nvSpPr>
        <p:spPr>
          <a:xfrm>
            <a:off x="6522873" y="3319352"/>
            <a:ext cx="5145063" cy="346249"/>
          </a:xfrm>
          <a:prstGeom prst="rect">
            <a:avLst/>
          </a:prstGeom>
        </p:spPr>
        <p:txBody>
          <a:bodyPr wrap="square">
            <a:spAutoFit/>
          </a:bodyPr>
          <a:lstStyle/>
          <a:p>
            <a:pPr algn="r" rtl="1">
              <a:lnSpc>
                <a:spcPct val="150000"/>
              </a:lnSpc>
            </a:pPr>
            <a:r>
              <a:rPr lang="fa-IR" sz="1200" dirty="0">
                <a:solidFill>
                  <a:schemeClr val="tx1">
                    <a:lumMod val="50000"/>
                    <a:lumOff val="50000"/>
                  </a:schemeClr>
                </a:solidFill>
                <a:latin typeface="Anjoman Condensed Bold" panose="00000806000000000000" pitchFamily="2" charset="-78"/>
                <a:cs typeface="Anjoman Condensed Bold" panose="00000806000000000000" pitchFamily="2" charset="-78"/>
              </a:rPr>
              <a:t>نخستین سازمانی که محصول جدید را به بازار می‌آورد. </a:t>
            </a:r>
            <a:r>
              <a:rPr lang="fa-IR" sz="1000" dirty="0">
                <a:solidFill>
                  <a:srgbClr val="3D8D99"/>
                </a:solidFill>
                <a:latin typeface="Anjoman Condensed Bold" panose="00000806000000000000" pitchFamily="2" charset="-78"/>
                <a:cs typeface="Anjoman Condensed Bold" panose="00000806000000000000" pitchFamily="2" charset="-78"/>
              </a:rPr>
              <a:t>( پولاروید، جنرال الکتریک)</a:t>
            </a:r>
          </a:p>
        </p:txBody>
      </p:sp>
      <p:grpSp>
        <p:nvGrpSpPr>
          <p:cNvPr id="25" name="Group 24">
            <a:extLst>
              <a:ext uri="{FF2B5EF4-FFF2-40B4-BE49-F238E27FC236}">
                <a16:creationId xmlns:a16="http://schemas.microsoft.com/office/drawing/2014/main" id="{F9CEFA8F-8CB7-1BCA-1216-0BC79D35F189}"/>
              </a:ext>
            </a:extLst>
          </p:cNvPr>
          <p:cNvGrpSpPr/>
          <p:nvPr/>
        </p:nvGrpSpPr>
        <p:grpSpPr>
          <a:xfrm>
            <a:off x="9296400" y="3944371"/>
            <a:ext cx="2437549" cy="350363"/>
            <a:chOff x="2536916" y="3707414"/>
            <a:chExt cx="2437549" cy="350363"/>
          </a:xfrm>
        </p:grpSpPr>
        <p:grpSp>
          <p:nvGrpSpPr>
            <p:cNvPr id="26" name="Group 25">
              <a:extLst>
                <a:ext uri="{FF2B5EF4-FFF2-40B4-BE49-F238E27FC236}">
                  <a16:creationId xmlns:a16="http://schemas.microsoft.com/office/drawing/2014/main" id="{F93320F1-5861-298C-A2DA-2E423DDCAA8F}"/>
                </a:ext>
              </a:extLst>
            </p:cNvPr>
            <p:cNvGrpSpPr/>
            <p:nvPr/>
          </p:nvGrpSpPr>
          <p:grpSpPr>
            <a:xfrm>
              <a:off x="2536916" y="4012058"/>
              <a:ext cx="2418034" cy="45719"/>
              <a:chOff x="2536916" y="4012058"/>
              <a:chExt cx="2418034" cy="45719"/>
            </a:xfrm>
          </p:grpSpPr>
          <p:sp>
            <p:nvSpPr>
              <p:cNvPr id="28" name="Rounded Rectangle 127">
                <a:extLst>
                  <a:ext uri="{FF2B5EF4-FFF2-40B4-BE49-F238E27FC236}">
                    <a16:creationId xmlns:a16="http://schemas.microsoft.com/office/drawing/2014/main" id="{E960572B-6579-AF65-82AA-27230071C1E2}"/>
                  </a:ext>
                </a:extLst>
              </p:cNvPr>
              <p:cNvSpPr/>
              <p:nvPr/>
            </p:nvSpPr>
            <p:spPr>
              <a:xfrm>
                <a:off x="2536916" y="4012058"/>
                <a:ext cx="2418034"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29" name="Rounded Rectangle 128">
                <a:extLst>
                  <a:ext uri="{FF2B5EF4-FFF2-40B4-BE49-F238E27FC236}">
                    <a16:creationId xmlns:a16="http://schemas.microsoft.com/office/drawing/2014/main" id="{75A9DFD4-9E26-18A3-2AA8-DBF523492654}"/>
                  </a:ext>
                </a:extLst>
              </p:cNvPr>
              <p:cNvSpPr/>
              <p:nvPr/>
            </p:nvSpPr>
            <p:spPr>
              <a:xfrm>
                <a:off x="3003641" y="4012058"/>
                <a:ext cx="1948147"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27" name="TextBox 26">
              <a:extLst>
                <a:ext uri="{FF2B5EF4-FFF2-40B4-BE49-F238E27FC236}">
                  <a16:creationId xmlns:a16="http://schemas.microsoft.com/office/drawing/2014/main" id="{2868A05F-0CDE-56BF-0D32-324BAC656F59}"/>
                </a:ext>
              </a:extLst>
            </p:cNvPr>
            <p:cNvSpPr txBox="1"/>
            <p:nvPr/>
          </p:nvSpPr>
          <p:spPr>
            <a:xfrm>
              <a:off x="3191926" y="3707414"/>
              <a:ext cx="1782539" cy="246221"/>
            </a:xfrm>
            <a:prstGeom prst="rect">
              <a:avLst/>
            </a:prstGeom>
            <a:noFill/>
          </p:spPr>
          <p:txBody>
            <a:bodyPr wrap="none" lIns="0" tIns="0" rIns="0" bIns="0" rtlCol="0">
              <a:spAutoFit/>
            </a:bodyPr>
            <a:lstStyle/>
            <a:p>
              <a:pPr algn="l" rtl="1"/>
              <a:r>
                <a:rPr lang="fa-IR" sz="1600" b="1" dirty="0">
                  <a:solidFill>
                    <a:schemeClr val="tx1">
                      <a:lumMod val="85000"/>
                      <a:lumOff val="15000"/>
                    </a:schemeClr>
                  </a:solidFill>
                  <a:latin typeface="Anjoman Condensed Bold" panose="00000806000000000000" pitchFamily="2" charset="-78"/>
                  <a:cs typeface="Anjoman Condensed Bold" panose="00000806000000000000" pitchFamily="2" charset="-78"/>
                </a:rPr>
                <a:t>2- استراتژی تقلید خلاقانه</a:t>
              </a:r>
              <a:endParaRPr lang="en-ID" sz="16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30" name="Rectangle 29">
            <a:extLst>
              <a:ext uri="{FF2B5EF4-FFF2-40B4-BE49-F238E27FC236}">
                <a16:creationId xmlns:a16="http://schemas.microsoft.com/office/drawing/2014/main" id="{926E9E00-50B8-AB91-AA31-821799368E7A}"/>
              </a:ext>
            </a:extLst>
          </p:cNvPr>
          <p:cNvSpPr/>
          <p:nvPr/>
        </p:nvSpPr>
        <p:spPr>
          <a:xfrm>
            <a:off x="7572375" y="4411579"/>
            <a:ext cx="4138897" cy="346249"/>
          </a:xfrm>
          <a:prstGeom prst="rect">
            <a:avLst/>
          </a:prstGeom>
        </p:spPr>
        <p:txBody>
          <a:bodyPr wrap="square">
            <a:spAutoFit/>
          </a:bodyPr>
          <a:lstStyle/>
          <a:p>
            <a:pPr algn="r" rtl="1">
              <a:lnSpc>
                <a:spcPct val="150000"/>
              </a:lnSpc>
            </a:pPr>
            <a:r>
              <a:rPr lang="fa-IR" sz="1200" dirty="0">
                <a:solidFill>
                  <a:schemeClr val="tx1">
                    <a:lumMod val="50000"/>
                    <a:lumOff val="50000"/>
                  </a:schemeClr>
                </a:solidFill>
                <a:latin typeface="Anjoman Condensed Bold" panose="00000806000000000000" pitchFamily="2" charset="-78"/>
                <a:cs typeface="Anjoman Condensed Bold" panose="00000806000000000000" pitchFamily="2" charset="-78"/>
              </a:rPr>
              <a:t>محصولات موفق را بهبود می‌بخشد. </a:t>
            </a:r>
            <a:r>
              <a:rPr lang="fa-IR" sz="1000" dirty="0">
                <a:solidFill>
                  <a:srgbClr val="3D8D99"/>
                </a:solidFill>
                <a:latin typeface="Anjoman Condensed Bold" panose="00000806000000000000" pitchFamily="2" charset="-78"/>
                <a:cs typeface="Anjoman Condensed Bold" panose="00000806000000000000" pitchFamily="2" charset="-78"/>
              </a:rPr>
              <a:t>( نیاز به بازاریابی عالی)</a:t>
            </a:r>
          </a:p>
        </p:txBody>
      </p:sp>
      <p:grpSp>
        <p:nvGrpSpPr>
          <p:cNvPr id="31" name="Group 30">
            <a:extLst>
              <a:ext uri="{FF2B5EF4-FFF2-40B4-BE49-F238E27FC236}">
                <a16:creationId xmlns:a16="http://schemas.microsoft.com/office/drawing/2014/main" id="{4F8CEE9C-C2AB-B485-4AB6-C421F492249F}"/>
              </a:ext>
            </a:extLst>
          </p:cNvPr>
          <p:cNvGrpSpPr/>
          <p:nvPr/>
        </p:nvGrpSpPr>
        <p:grpSpPr>
          <a:xfrm>
            <a:off x="9319077" y="5064362"/>
            <a:ext cx="2418034" cy="340250"/>
            <a:chOff x="2536916" y="3717527"/>
            <a:chExt cx="2418034" cy="340250"/>
          </a:xfrm>
        </p:grpSpPr>
        <p:grpSp>
          <p:nvGrpSpPr>
            <p:cNvPr id="32" name="Group 31">
              <a:extLst>
                <a:ext uri="{FF2B5EF4-FFF2-40B4-BE49-F238E27FC236}">
                  <a16:creationId xmlns:a16="http://schemas.microsoft.com/office/drawing/2014/main" id="{F113CBF4-1762-7550-C3E6-DA50F1885953}"/>
                </a:ext>
              </a:extLst>
            </p:cNvPr>
            <p:cNvGrpSpPr/>
            <p:nvPr/>
          </p:nvGrpSpPr>
          <p:grpSpPr>
            <a:xfrm>
              <a:off x="2536916" y="4012058"/>
              <a:ext cx="2418034" cy="45719"/>
              <a:chOff x="2536916" y="4012058"/>
              <a:chExt cx="2418034" cy="45719"/>
            </a:xfrm>
          </p:grpSpPr>
          <p:sp>
            <p:nvSpPr>
              <p:cNvPr id="34" name="Rounded Rectangle 127">
                <a:extLst>
                  <a:ext uri="{FF2B5EF4-FFF2-40B4-BE49-F238E27FC236}">
                    <a16:creationId xmlns:a16="http://schemas.microsoft.com/office/drawing/2014/main" id="{1ACE78CD-E26C-4B2E-D89B-BD18CD9035F8}"/>
                  </a:ext>
                </a:extLst>
              </p:cNvPr>
              <p:cNvSpPr/>
              <p:nvPr/>
            </p:nvSpPr>
            <p:spPr>
              <a:xfrm>
                <a:off x="2536916" y="4012058"/>
                <a:ext cx="2418034"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35" name="Rounded Rectangle 128">
                <a:extLst>
                  <a:ext uri="{FF2B5EF4-FFF2-40B4-BE49-F238E27FC236}">
                    <a16:creationId xmlns:a16="http://schemas.microsoft.com/office/drawing/2014/main" id="{FFFB9E8F-BCF0-3226-DFF5-E6A3F740F2F0}"/>
                  </a:ext>
                </a:extLst>
              </p:cNvPr>
              <p:cNvSpPr/>
              <p:nvPr/>
            </p:nvSpPr>
            <p:spPr>
              <a:xfrm>
                <a:off x="3003641" y="4012058"/>
                <a:ext cx="1948147"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33" name="TextBox 32">
              <a:extLst>
                <a:ext uri="{FF2B5EF4-FFF2-40B4-BE49-F238E27FC236}">
                  <a16:creationId xmlns:a16="http://schemas.microsoft.com/office/drawing/2014/main" id="{EB2B5132-5690-24A7-4F9D-0F67AA041F52}"/>
                </a:ext>
              </a:extLst>
            </p:cNvPr>
            <p:cNvSpPr txBox="1"/>
            <p:nvPr/>
          </p:nvSpPr>
          <p:spPr>
            <a:xfrm>
              <a:off x="2912768" y="3717527"/>
              <a:ext cx="2039020" cy="246221"/>
            </a:xfrm>
            <a:prstGeom prst="rect">
              <a:avLst/>
            </a:prstGeom>
            <a:noFill/>
          </p:spPr>
          <p:txBody>
            <a:bodyPr wrap="none" lIns="0" tIns="0" rIns="0" bIns="0" rtlCol="0">
              <a:spAutoFit/>
            </a:bodyPr>
            <a:lstStyle/>
            <a:p>
              <a:pPr algn="l" rtl="1"/>
              <a:r>
                <a:rPr lang="fa-IR" sz="1600" b="1" dirty="0">
                  <a:solidFill>
                    <a:schemeClr val="tx1">
                      <a:lumMod val="85000"/>
                      <a:lumOff val="15000"/>
                    </a:schemeClr>
                  </a:solidFill>
                  <a:latin typeface="Anjoman Condensed Bold" panose="00000806000000000000" pitchFamily="2" charset="-78"/>
                  <a:cs typeface="Anjoman Condensed Bold" panose="00000806000000000000" pitchFamily="2" charset="-78"/>
                </a:rPr>
                <a:t>3- استراتژی تولید انبوده ارزان</a:t>
              </a:r>
              <a:endParaRPr lang="en-ID" sz="16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36" name="Rectangle 35">
            <a:extLst>
              <a:ext uri="{FF2B5EF4-FFF2-40B4-BE49-F238E27FC236}">
                <a16:creationId xmlns:a16="http://schemas.microsoft.com/office/drawing/2014/main" id="{979C85E2-4FDE-DDC8-987D-59FD202FE723}"/>
              </a:ext>
            </a:extLst>
          </p:cNvPr>
          <p:cNvSpPr/>
          <p:nvPr/>
        </p:nvSpPr>
        <p:spPr>
          <a:xfrm>
            <a:off x="7595052" y="5521457"/>
            <a:ext cx="4138897" cy="346249"/>
          </a:xfrm>
          <a:prstGeom prst="rect">
            <a:avLst/>
          </a:prstGeom>
        </p:spPr>
        <p:txBody>
          <a:bodyPr wrap="square">
            <a:spAutoFit/>
          </a:bodyPr>
          <a:lstStyle/>
          <a:p>
            <a:pPr algn="r" rtl="1">
              <a:lnSpc>
                <a:spcPct val="150000"/>
              </a:lnSpc>
            </a:pPr>
            <a:r>
              <a:rPr lang="fa-IR" sz="1200" dirty="0">
                <a:solidFill>
                  <a:schemeClr val="tx1">
                    <a:lumMod val="50000"/>
                    <a:lumOff val="50000"/>
                  </a:schemeClr>
                </a:solidFill>
                <a:latin typeface="Anjoman Condensed Bold" panose="00000806000000000000" pitchFamily="2" charset="-78"/>
                <a:cs typeface="Anjoman Condensed Bold" panose="00000806000000000000" pitchFamily="2" charset="-78"/>
              </a:rPr>
              <a:t>محصولات مشابه با قیمت کمتر. </a:t>
            </a:r>
            <a:r>
              <a:rPr lang="fa-IR" sz="1000" dirty="0">
                <a:solidFill>
                  <a:srgbClr val="3D8D99"/>
                </a:solidFill>
                <a:latin typeface="Anjoman Condensed Bold" panose="00000806000000000000" pitchFamily="2" charset="-78"/>
                <a:cs typeface="Anjoman Condensed Bold" panose="00000806000000000000" pitchFamily="2" charset="-78"/>
              </a:rPr>
              <a:t>( کشورهای خاور دور)</a:t>
            </a:r>
          </a:p>
        </p:txBody>
      </p:sp>
    </p:spTree>
    <p:extLst>
      <p:ext uri="{BB962C8B-B14F-4D97-AF65-F5344CB8AC3E}">
        <p14:creationId xmlns:p14="http://schemas.microsoft.com/office/powerpoint/2010/main" val="710759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5491E9-2056-4011-A805-307756955E88}"/>
              </a:ext>
            </a:extLst>
          </p:cNvPr>
          <p:cNvSpPr/>
          <p:nvPr/>
        </p:nvSpPr>
        <p:spPr>
          <a:xfrm>
            <a:off x="1226134" y="1026886"/>
            <a:ext cx="9739733" cy="4804229"/>
          </a:xfrm>
          <a:prstGeom prst="rect">
            <a:avLst/>
          </a:prstGeom>
          <a:solidFill>
            <a:schemeClr val="bg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Icon 34">
            <a:extLst>
              <a:ext uri="{FF2B5EF4-FFF2-40B4-BE49-F238E27FC236}">
                <a16:creationId xmlns:a16="http://schemas.microsoft.com/office/drawing/2014/main" id="{6D5DCE80-5853-4777-8602-B4B3337D132F}"/>
              </a:ext>
            </a:extLst>
          </p:cNvPr>
          <p:cNvSpPr/>
          <p:nvPr/>
        </p:nvSpPr>
        <p:spPr>
          <a:xfrm>
            <a:off x="10400028" y="1273575"/>
            <a:ext cx="319148" cy="319148"/>
          </a:xfrm>
          <a:custGeom>
            <a:avLst/>
            <a:gdLst>
              <a:gd name="connsiteX0" fmla="*/ 231258 w 319148"/>
              <a:gd name="connsiteY0" fmla="*/ 269281 h 319148"/>
              <a:gd name="connsiteX1" fmla="*/ 231258 w 319148"/>
              <a:gd name="connsiteY1" fmla="*/ 294215 h 319148"/>
              <a:gd name="connsiteX2" fmla="*/ 294215 w 319148"/>
              <a:gd name="connsiteY2" fmla="*/ 294215 h 319148"/>
              <a:gd name="connsiteX3" fmla="*/ 294215 w 319148"/>
              <a:gd name="connsiteY3" fmla="*/ 269281 h 319148"/>
              <a:gd name="connsiteX4" fmla="*/ 24933 w 319148"/>
              <a:gd name="connsiteY4" fmla="*/ 269281 h 319148"/>
              <a:gd name="connsiteX5" fmla="*/ 24933 w 319148"/>
              <a:gd name="connsiteY5" fmla="*/ 294215 h 319148"/>
              <a:gd name="connsiteX6" fmla="*/ 54230 w 319148"/>
              <a:gd name="connsiteY6" fmla="*/ 294215 h 319148"/>
              <a:gd name="connsiteX7" fmla="*/ 54230 w 319148"/>
              <a:gd name="connsiteY7" fmla="*/ 269281 h 319148"/>
              <a:gd name="connsiteX8" fmla="*/ 167054 w 319148"/>
              <a:gd name="connsiteY8" fmla="*/ 124667 h 319148"/>
              <a:gd name="connsiteX9" fmla="*/ 167054 w 319148"/>
              <a:gd name="connsiteY9" fmla="*/ 294215 h 319148"/>
              <a:gd name="connsiteX10" fmla="*/ 206324 w 319148"/>
              <a:gd name="connsiteY10" fmla="*/ 294215 h 319148"/>
              <a:gd name="connsiteX11" fmla="*/ 206324 w 319148"/>
              <a:gd name="connsiteY11" fmla="*/ 124667 h 319148"/>
              <a:gd name="connsiteX12" fmla="*/ 110954 w 319148"/>
              <a:gd name="connsiteY12" fmla="*/ 120927 h 319148"/>
              <a:gd name="connsiteX13" fmla="*/ 123420 w 319148"/>
              <a:gd name="connsiteY13" fmla="*/ 133394 h 319148"/>
              <a:gd name="connsiteX14" fmla="*/ 123420 w 319148"/>
              <a:gd name="connsiteY14" fmla="*/ 221284 h 319148"/>
              <a:gd name="connsiteX15" fmla="*/ 110954 w 319148"/>
              <a:gd name="connsiteY15" fmla="*/ 233751 h 319148"/>
              <a:gd name="connsiteX16" fmla="*/ 98487 w 319148"/>
              <a:gd name="connsiteY16" fmla="*/ 221284 h 319148"/>
              <a:gd name="connsiteX17" fmla="*/ 98487 w 319148"/>
              <a:gd name="connsiteY17" fmla="*/ 133394 h 319148"/>
              <a:gd name="connsiteX18" fmla="*/ 110954 w 319148"/>
              <a:gd name="connsiteY18" fmla="*/ 120927 h 319148"/>
              <a:gd name="connsiteX19" fmla="*/ 263048 w 319148"/>
              <a:gd name="connsiteY19" fmla="*/ 89760 h 319148"/>
              <a:gd name="connsiteX20" fmla="*/ 275514 w 319148"/>
              <a:gd name="connsiteY20" fmla="*/ 102227 h 319148"/>
              <a:gd name="connsiteX21" fmla="*/ 275514 w 319148"/>
              <a:gd name="connsiteY21" fmla="*/ 196350 h 319148"/>
              <a:gd name="connsiteX22" fmla="*/ 263048 w 319148"/>
              <a:gd name="connsiteY22" fmla="*/ 208817 h 319148"/>
              <a:gd name="connsiteX23" fmla="*/ 250581 w 319148"/>
              <a:gd name="connsiteY23" fmla="*/ 196350 h 319148"/>
              <a:gd name="connsiteX24" fmla="*/ 250581 w 319148"/>
              <a:gd name="connsiteY24" fmla="*/ 102227 h 319148"/>
              <a:gd name="connsiteX25" fmla="*/ 263048 w 319148"/>
              <a:gd name="connsiteY25" fmla="*/ 89760 h 319148"/>
              <a:gd name="connsiteX26" fmla="*/ 167054 w 319148"/>
              <a:gd name="connsiteY26" fmla="*/ 74800 h 319148"/>
              <a:gd name="connsiteX27" fmla="*/ 167054 w 319148"/>
              <a:gd name="connsiteY27" fmla="*/ 99734 h 319148"/>
              <a:gd name="connsiteX28" fmla="*/ 206324 w 319148"/>
              <a:gd name="connsiteY28" fmla="*/ 99734 h 319148"/>
              <a:gd name="connsiteX29" fmla="*/ 206324 w 319148"/>
              <a:gd name="connsiteY29" fmla="*/ 74800 h 319148"/>
              <a:gd name="connsiteX30" fmla="*/ 24933 w 319148"/>
              <a:gd name="connsiteY30" fmla="*/ 74800 h 319148"/>
              <a:gd name="connsiteX31" fmla="*/ 24933 w 319148"/>
              <a:gd name="connsiteY31" fmla="*/ 244348 h 319148"/>
              <a:gd name="connsiteX32" fmla="*/ 54230 w 319148"/>
              <a:gd name="connsiteY32" fmla="*/ 244348 h 319148"/>
              <a:gd name="connsiteX33" fmla="*/ 54230 w 319148"/>
              <a:gd name="connsiteY33" fmla="*/ 74800 h 319148"/>
              <a:gd name="connsiteX34" fmla="*/ 79164 w 319148"/>
              <a:gd name="connsiteY34" fmla="*/ 51737 h 319148"/>
              <a:gd name="connsiteX35" fmla="*/ 79164 w 319148"/>
              <a:gd name="connsiteY35" fmla="*/ 294215 h 319148"/>
              <a:gd name="connsiteX36" fmla="*/ 142121 w 319148"/>
              <a:gd name="connsiteY36" fmla="*/ 294215 h 319148"/>
              <a:gd name="connsiteX37" fmla="*/ 142121 w 319148"/>
              <a:gd name="connsiteY37" fmla="*/ 51737 h 319148"/>
              <a:gd name="connsiteX38" fmla="*/ 24933 w 319148"/>
              <a:gd name="connsiteY38" fmla="*/ 24933 h 319148"/>
              <a:gd name="connsiteX39" fmla="*/ 24933 w 319148"/>
              <a:gd name="connsiteY39" fmla="*/ 49867 h 319148"/>
              <a:gd name="connsiteX40" fmla="*/ 54230 w 319148"/>
              <a:gd name="connsiteY40" fmla="*/ 49867 h 319148"/>
              <a:gd name="connsiteX41" fmla="*/ 54230 w 319148"/>
              <a:gd name="connsiteY41" fmla="*/ 24933 h 319148"/>
              <a:gd name="connsiteX42" fmla="*/ 12467 w 319148"/>
              <a:gd name="connsiteY42" fmla="*/ 0 h 319148"/>
              <a:gd name="connsiteX43" fmla="*/ 66697 w 319148"/>
              <a:gd name="connsiteY43" fmla="*/ 0 h 319148"/>
              <a:gd name="connsiteX44" fmla="*/ 79164 w 319148"/>
              <a:gd name="connsiteY44" fmla="*/ 12467 h 319148"/>
              <a:gd name="connsiteX45" fmla="*/ 79164 w 319148"/>
              <a:gd name="connsiteY45" fmla="*/ 26803 h 319148"/>
              <a:gd name="connsiteX46" fmla="*/ 154587 w 319148"/>
              <a:gd name="connsiteY46" fmla="*/ 26803 h 319148"/>
              <a:gd name="connsiteX47" fmla="*/ 167054 w 319148"/>
              <a:gd name="connsiteY47" fmla="*/ 39270 h 319148"/>
              <a:gd name="connsiteX48" fmla="*/ 167054 w 319148"/>
              <a:gd name="connsiteY48" fmla="*/ 49867 h 319148"/>
              <a:gd name="connsiteX49" fmla="*/ 206324 w 319148"/>
              <a:gd name="connsiteY49" fmla="*/ 49867 h 319148"/>
              <a:gd name="connsiteX50" fmla="*/ 206324 w 319148"/>
              <a:gd name="connsiteY50" fmla="*/ 12467 h 319148"/>
              <a:gd name="connsiteX51" fmla="*/ 218791 w 319148"/>
              <a:gd name="connsiteY51" fmla="*/ 0 h 319148"/>
              <a:gd name="connsiteX52" fmla="*/ 306681 w 319148"/>
              <a:gd name="connsiteY52" fmla="*/ 0 h 319148"/>
              <a:gd name="connsiteX53" fmla="*/ 319148 w 319148"/>
              <a:gd name="connsiteY53" fmla="*/ 12467 h 319148"/>
              <a:gd name="connsiteX54" fmla="*/ 319148 w 319148"/>
              <a:gd name="connsiteY54" fmla="*/ 195727 h 319148"/>
              <a:gd name="connsiteX55" fmla="*/ 306681 w 319148"/>
              <a:gd name="connsiteY55" fmla="*/ 208194 h 319148"/>
              <a:gd name="connsiteX56" fmla="*/ 294215 w 319148"/>
              <a:gd name="connsiteY56" fmla="*/ 195727 h 319148"/>
              <a:gd name="connsiteX57" fmla="*/ 294215 w 319148"/>
              <a:gd name="connsiteY57" fmla="*/ 24933 h 319148"/>
              <a:gd name="connsiteX58" fmla="*/ 231258 w 319148"/>
              <a:gd name="connsiteY58" fmla="*/ 24933 h 319148"/>
              <a:gd name="connsiteX59" fmla="*/ 231258 w 319148"/>
              <a:gd name="connsiteY59" fmla="*/ 244348 h 319148"/>
              <a:gd name="connsiteX60" fmla="*/ 306681 w 319148"/>
              <a:gd name="connsiteY60" fmla="*/ 244348 h 319148"/>
              <a:gd name="connsiteX61" fmla="*/ 319148 w 319148"/>
              <a:gd name="connsiteY61" fmla="*/ 256814 h 319148"/>
              <a:gd name="connsiteX62" fmla="*/ 319148 w 319148"/>
              <a:gd name="connsiteY62" fmla="*/ 306681 h 319148"/>
              <a:gd name="connsiteX63" fmla="*/ 306681 w 319148"/>
              <a:gd name="connsiteY63" fmla="*/ 319148 h 319148"/>
              <a:gd name="connsiteX64" fmla="*/ 12467 w 319148"/>
              <a:gd name="connsiteY64" fmla="*/ 319148 h 319148"/>
              <a:gd name="connsiteX65" fmla="*/ 0 w 319148"/>
              <a:gd name="connsiteY65" fmla="*/ 306681 h 319148"/>
              <a:gd name="connsiteX66" fmla="*/ 0 w 319148"/>
              <a:gd name="connsiteY66" fmla="*/ 12467 h 319148"/>
              <a:gd name="connsiteX67" fmla="*/ 12467 w 319148"/>
              <a:gd name="connsiteY67" fmla="*/ 0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9148" h="319148">
                <a:moveTo>
                  <a:pt x="231258" y="269281"/>
                </a:moveTo>
                <a:lnTo>
                  <a:pt x="231258" y="294215"/>
                </a:lnTo>
                <a:lnTo>
                  <a:pt x="294215" y="294215"/>
                </a:lnTo>
                <a:lnTo>
                  <a:pt x="294215" y="269281"/>
                </a:lnTo>
                <a:close/>
                <a:moveTo>
                  <a:pt x="24933" y="269281"/>
                </a:moveTo>
                <a:lnTo>
                  <a:pt x="24933" y="294215"/>
                </a:lnTo>
                <a:lnTo>
                  <a:pt x="54230" y="294215"/>
                </a:lnTo>
                <a:lnTo>
                  <a:pt x="54230" y="269281"/>
                </a:lnTo>
                <a:close/>
                <a:moveTo>
                  <a:pt x="167054" y="124667"/>
                </a:moveTo>
                <a:lnTo>
                  <a:pt x="167054" y="294215"/>
                </a:lnTo>
                <a:lnTo>
                  <a:pt x="206324" y="294215"/>
                </a:lnTo>
                <a:lnTo>
                  <a:pt x="206324" y="124667"/>
                </a:lnTo>
                <a:close/>
                <a:moveTo>
                  <a:pt x="110954" y="120927"/>
                </a:moveTo>
                <a:cubicBezTo>
                  <a:pt x="117839" y="120927"/>
                  <a:pt x="123420" y="126508"/>
                  <a:pt x="123420" y="133394"/>
                </a:cubicBezTo>
                <a:lnTo>
                  <a:pt x="123420" y="221284"/>
                </a:lnTo>
                <a:cubicBezTo>
                  <a:pt x="123420" y="228169"/>
                  <a:pt x="117839" y="233751"/>
                  <a:pt x="110954" y="233751"/>
                </a:cubicBezTo>
                <a:cubicBezTo>
                  <a:pt x="104068" y="233751"/>
                  <a:pt x="98487" y="228169"/>
                  <a:pt x="98487" y="221284"/>
                </a:cubicBezTo>
                <a:lnTo>
                  <a:pt x="98487" y="133394"/>
                </a:lnTo>
                <a:cubicBezTo>
                  <a:pt x="98487" y="126508"/>
                  <a:pt x="104068" y="120927"/>
                  <a:pt x="110954" y="120927"/>
                </a:cubicBezTo>
                <a:close/>
                <a:moveTo>
                  <a:pt x="263048" y="89760"/>
                </a:moveTo>
                <a:cubicBezTo>
                  <a:pt x="269933" y="89760"/>
                  <a:pt x="275514" y="95341"/>
                  <a:pt x="275514" y="102227"/>
                </a:cubicBezTo>
                <a:lnTo>
                  <a:pt x="275514" y="196350"/>
                </a:lnTo>
                <a:cubicBezTo>
                  <a:pt x="275514" y="203236"/>
                  <a:pt x="269933" y="208817"/>
                  <a:pt x="263048" y="208817"/>
                </a:cubicBezTo>
                <a:cubicBezTo>
                  <a:pt x="256162" y="208817"/>
                  <a:pt x="250581" y="203236"/>
                  <a:pt x="250581" y="196350"/>
                </a:cubicBezTo>
                <a:lnTo>
                  <a:pt x="250581" y="102227"/>
                </a:lnTo>
                <a:cubicBezTo>
                  <a:pt x="250581" y="95341"/>
                  <a:pt x="256162" y="89760"/>
                  <a:pt x="263048" y="89760"/>
                </a:cubicBezTo>
                <a:close/>
                <a:moveTo>
                  <a:pt x="167054" y="74800"/>
                </a:moveTo>
                <a:lnTo>
                  <a:pt x="167054" y="99734"/>
                </a:lnTo>
                <a:lnTo>
                  <a:pt x="206324" y="99734"/>
                </a:lnTo>
                <a:lnTo>
                  <a:pt x="206324" y="74800"/>
                </a:lnTo>
                <a:close/>
                <a:moveTo>
                  <a:pt x="24933" y="74800"/>
                </a:moveTo>
                <a:lnTo>
                  <a:pt x="24933" y="244348"/>
                </a:lnTo>
                <a:lnTo>
                  <a:pt x="54230" y="244348"/>
                </a:lnTo>
                <a:lnTo>
                  <a:pt x="54230" y="74800"/>
                </a:lnTo>
                <a:close/>
                <a:moveTo>
                  <a:pt x="79164" y="51737"/>
                </a:moveTo>
                <a:lnTo>
                  <a:pt x="79164" y="294215"/>
                </a:lnTo>
                <a:lnTo>
                  <a:pt x="142121" y="294215"/>
                </a:lnTo>
                <a:lnTo>
                  <a:pt x="142121" y="51737"/>
                </a:lnTo>
                <a:close/>
                <a:moveTo>
                  <a:pt x="24933" y="24933"/>
                </a:moveTo>
                <a:lnTo>
                  <a:pt x="24933" y="49867"/>
                </a:lnTo>
                <a:lnTo>
                  <a:pt x="54230" y="49867"/>
                </a:lnTo>
                <a:lnTo>
                  <a:pt x="54230" y="24933"/>
                </a:lnTo>
                <a:close/>
                <a:moveTo>
                  <a:pt x="12467" y="0"/>
                </a:moveTo>
                <a:lnTo>
                  <a:pt x="66697" y="0"/>
                </a:lnTo>
                <a:cubicBezTo>
                  <a:pt x="73582" y="0"/>
                  <a:pt x="79164" y="5581"/>
                  <a:pt x="79164" y="12467"/>
                </a:cubicBezTo>
                <a:lnTo>
                  <a:pt x="79164" y="26803"/>
                </a:lnTo>
                <a:lnTo>
                  <a:pt x="154587" y="26803"/>
                </a:lnTo>
                <a:cubicBezTo>
                  <a:pt x="161473" y="26803"/>
                  <a:pt x="167054" y="32385"/>
                  <a:pt x="167054" y="39270"/>
                </a:cubicBezTo>
                <a:lnTo>
                  <a:pt x="167054" y="49867"/>
                </a:lnTo>
                <a:lnTo>
                  <a:pt x="206324" y="49867"/>
                </a:lnTo>
                <a:lnTo>
                  <a:pt x="206324" y="12467"/>
                </a:lnTo>
                <a:cubicBezTo>
                  <a:pt x="206324" y="5581"/>
                  <a:pt x="211906" y="0"/>
                  <a:pt x="218791" y="0"/>
                </a:cubicBezTo>
                <a:lnTo>
                  <a:pt x="306681" y="0"/>
                </a:lnTo>
                <a:cubicBezTo>
                  <a:pt x="313567" y="0"/>
                  <a:pt x="319148" y="5581"/>
                  <a:pt x="319148" y="12467"/>
                </a:cubicBezTo>
                <a:lnTo>
                  <a:pt x="319148" y="195727"/>
                </a:lnTo>
                <a:cubicBezTo>
                  <a:pt x="319148" y="202613"/>
                  <a:pt x="313567" y="208194"/>
                  <a:pt x="306681" y="208194"/>
                </a:cubicBezTo>
                <a:cubicBezTo>
                  <a:pt x="299796" y="208194"/>
                  <a:pt x="294215" y="202613"/>
                  <a:pt x="294215" y="195727"/>
                </a:cubicBezTo>
                <a:lnTo>
                  <a:pt x="294215" y="24933"/>
                </a:lnTo>
                <a:lnTo>
                  <a:pt x="231258" y="24933"/>
                </a:lnTo>
                <a:lnTo>
                  <a:pt x="231258" y="244348"/>
                </a:lnTo>
                <a:lnTo>
                  <a:pt x="306681" y="244348"/>
                </a:lnTo>
                <a:cubicBezTo>
                  <a:pt x="313567" y="244348"/>
                  <a:pt x="319148" y="249929"/>
                  <a:pt x="319148" y="256814"/>
                </a:cubicBezTo>
                <a:lnTo>
                  <a:pt x="319148" y="306681"/>
                </a:lnTo>
                <a:cubicBezTo>
                  <a:pt x="319148" y="313567"/>
                  <a:pt x="313567" y="319148"/>
                  <a:pt x="306681" y="319148"/>
                </a:cubicBezTo>
                <a:lnTo>
                  <a:pt x="12467" y="319148"/>
                </a:lnTo>
                <a:cubicBezTo>
                  <a:pt x="5581" y="319148"/>
                  <a:pt x="0" y="313567"/>
                  <a:pt x="0" y="306681"/>
                </a:cubicBezTo>
                <a:lnTo>
                  <a:pt x="0" y="12467"/>
                </a:lnTo>
                <a:cubicBezTo>
                  <a:pt x="0" y="5581"/>
                  <a:pt x="5581" y="0"/>
                  <a:pt x="12467" y="0"/>
                </a:cubicBezTo>
                <a:close/>
              </a:path>
            </a:pathLst>
          </a:custGeom>
          <a:solidFill>
            <a:schemeClr val="bg1"/>
          </a:solidFill>
          <a:ln w="614" cap="flat">
            <a:noFill/>
            <a:prstDash val="solid"/>
            <a:miter/>
          </a:ln>
        </p:spPr>
        <p:txBody>
          <a:bodyPr rtlCol="0" anchor="ctr"/>
          <a:lstStyle/>
          <a:p>
            <a:pPr algn="ctr"/>
            <a:endParaRPr lang="en-US"/>
          </a:p>
        </p:txBody>
      </p:sp>
      <p:graphicFrame>
        <p:nvGraphicFramePr>
          <p:cNvPr id="2" name="Table 1">
            <a:extLst>
              <a:ext uri="{FF2B5EF4-FFF2-40B4-BE49-F238E27FC236}">
                <a16:creationId xmlns:a16="http://schemas.microsoft.com/office/drawing/2014/main" id="{ABD3CCDB-4B47-6AE8-E0B3-7A3F72063353}"/>
              </a:ext>
            </a:extLst>
          </p:cNvPr>
          <p:cNvGraphicFramePr>
            <a:graphicFrameLocks noGrp="1"/>
          </p:cNvGraphicFramePr>
          <p:nvPr>
            <p:extLst>
              <p:ext uri="{D42A27DB-BD31-4B8C-83A1-F6EECF244321}">
                <p14:modId xmlns:p14="http://schemas.microsoft.com/office/powerpoint/2010/main" val="3899135956"/>
              </p:ext>
            </p:extLst>
          </p:nvPr>
        </p:nvGraphicFramePr>
        <p:xfrm>
          <a:off x="1923400" y="2412162"/>
          <a:ext cx="8345200" cy="2475785"/>
        </p:xfrm>
        <a:graphic>
          <a:graphicData uri="http://schemas.openxmlformats.org/drawingml/2006/table">
            <a:tbl>
              <a:tblPr/>
              <a:tblGrid>
                <a:gridCol w="2086300">
                  <a:extLst>
                    <a:ext uri="{9D8B030D-6E8A-4147-A177-3AD203B41FA5}">
                      <a16:colId xmlns:a16="http://schemas.microsoft.com/office/drawing/2014/main" val="2711797316"/>
                    </a:ext>
                  </a:extLst>
                </a:gridCol>
                <a:gridCol w="2266625">
                  <a:extLst>
                    <a:ext uri="{9D8B030D-6E8A-4147-A177-3AD203B41FA5}">
                      <a16:colId xmlns:a16="http://schemas.microsoft.com/office/drawing/2014/main" val="3907878346"/>
                    </a:ext>
                  </a:extLst>
                </a:gridCol>
                <a:gridCol w="2524125">
                  <a:extLst>
                    <a:ext uri="{9D8B030D-6E8A-4147-A177-3AD203B41FA5}">
                      <a16:colId xmlns:a16="http://schemas.microsoft.com/office/drawing/2014/main" val="750001616"/>
                    </a:ext>
                  </a:extLst>
                </a:gridCol>
                <a:gridCol w="1468150">
                  <a:extLst>
                    <a:ext uri="{9D8B030D-6E8A-4147-A177-3AD203B41FA5}">
                      <a16:colId xmlns:a16="http://schemas.microsoft.com/office/drawing/2014/main" val="3138250301"/>
                    </a:ext>
                  </a:extLst>
                </a:gridCol>
              </a:tblGrid>
              <a:tr h="495157">
                <a:tc>
                  <a:txBody>
                    <a:bodyPr/>
                    <a:lstStyle/>
                    <a:p>
                      <a:pPr algn="ctr"/>
                      <a:r>
                        <a:rPr lang="fa-IR" dirty="0">
                          <a:solidFill>
                            <a:schemeClr val="bg1"/>
                          </a:solidFill>
                          <a:effectLst/>
                          <a:latin typeface="Anjoman Condensed Bold" panose="00000806000000000000" pitchFamily="2" charset="-78"/>
                          <a:cs typeface="Anjoman Condensed Bold" panose="00000806000000000000" pitchFamily="2" charset="-78"/>
                        </a:rPr>
                        <a:t>استراتژی ارزان</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D8D99"/>
                    </a:solidFill>
                  </a:tcPr>
                </a:tc>
                <a:tc>
                  <a:txBody>
                    <a:bodyPr/>
                    <a:lstStyle/>
                    <a:p>
                      <a:pPr algn="ctr"/>
                      <a:r>
                        <a:rPr lang="fa-IR" dirty="0">
                          <a:solidFill>
                            <a:schemeClr val="bg1"/>
                          </a:solidFill>
                          <a:effectLst/>
                          <a:latin typeface="Anjoman Condensed Bold" panose="00000806000000000000" pitchFamily="2" charset="-78"/>
                          <a:cs typeface="Anjoman Condensed Bold" panose="00000806000000000000" pitchFamily="2" charset="-78"/>
                        </a:rPr>
                        <a:t>استراتژی تقلید خلاقانه</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D8D99"/>
                    </a:solidFill>
                  </a:tcPr>
                </a:tc>
                <a:tc>
                  <a:txBody>
                    <a:bodyPr/>
                    <a:lstStyle/>
                    <a:p>
                      <a:pPr algn="ctr"/>
                      <a:r>
                        <a:rPr lang="fa-IR" dirty="0">
                          <a:solidFill>
                            <a:schemeClr val="bg1"/>
                          </a:solidFill>
                          <a:effectLst/>
                          <a:latin typeface="Anjoman Condensed Bold" panose="00000806000000000000" pitchFamily="2" charset="-78"/>
                          <a:cs typeface="Anjoman Condensed Bold" panose="00000806000000000000" pitchFamily="2" charset="-78"/>
                        </a:rPr>
                        <a:t>استراتژی پیشرو</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D8D99"/>
                    </a:solidFill>
                  </a:tcPr>
                </a:tc>
                <a:tc>
                  <a:txBody>
                    <a:bodyPr/>
                    <a:lstStyle/>
                    <a:p>
                      <a:pPr algn="ctr"/>
                      <a:r>
                        <a:rPr lang="fa-IR" dirty="0">
                          <a:solidFill>
                            <a:schemeClr val="bg1"/>
                          </a:solidFill>
                          <a:effectLst/>
                          <a:latin typeface="Anjoman Condensed Bold" panose="00000806000000000000" pitchFamily="2" charset="-78"/>
                          <a:cs typeface="Anjoman Condensed Bold" panose="00000806000000000000" pitchFamily="2" charset="-78"/>
                        </a:rPr>
                        <a:t>عامل</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D8D99"/>
                    </a:solidFill>
                  </a:tcPr>
                </a:tc>
                <a:extLst>
                  <a:ext uri="{0D108BD9-81ED-4DB2-BD59-A6C34878D82A}">
                    <a16:rowId xmlns:a16="http://schemas.microsoft.com/office/drawing/2014/main" val="1024686150"/>
                  </a:ext>
                </a:extLst>
              </a:tr>
              <a:tr h="495157">
                <a:tc>
                  <a:txBody>
                    <a:bodyPr/>
                    <a:lstStyle/>
                    <a:p>
                      <a:pPr algn="ctr"/>
                      <a:r>
                        <a:rPr lang="fa-IR" sz="1400" dirty="0">
                          <a:effectLst/>
                          <a:latin typeface="Anjoman Condensed" panose="00000506000000000000" pitchFamily="2" charset="-78"/>
                          <a:cs typeface="Anjoman Condensed" panose="00000506000000000000" pitchFamily="2" charset="-78"/>
                        </a:rPr>
                        <a:t>متوسط</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fa-IR" sz="1400" dirty="0">
                          <a:effectLst/>
                          <a:latin typeface="Anjoman Condensed" panose="00000506000000000000" pitchFamily="2" charset="-78"/>
                          <a:cs typeface="Anjoman Condensed" panose="00000506000000000000" pitchFamily="2" charset="-78"/>
                        </a:rPr>
                        <a:t>متوسط</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fa-IR" sz="1400" dirty="0">
                          <a:effectLst/>
                          <a:latin typeface="Anjoman Condensed" panose="00000506000000000000" pitchFamily="2" charset="-78"/>
                          <a:cs typeface="Anjoman Condensed" panose="00000506000000000000" pitchFamily="2" charset="-78"/>
                        </a:rPr>
                        <a:t>بسیار بالا</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fa-IR" sz="1400" b="1" dirty="0">
                          <a:effectLst/>
                          <a:latin typeface="Anjoman Condensed" panose="00000506000000000000" pitchFamily="2" charset="-78"/>
                          <a:cs typeface="Anjoman Condensed" panose="00000506000000000000" pitchFamily="2" charset="-78"/>
                        </a:rPr>
                        <a:t>ریسک</a:t>
                      </a:r>
                      <a:endParaRPr lang="fa-IR" sz="1400" dirty="0">
                        <a:effectLst/>
                        <a:latin typeface="Anjoman Condensed" panose="00000506000000000000" pitchFamily="2" charset="-78"/>
                        <a:cs typeface="Anjoman Condensed" panose="00000506000000000000" pitchFamily="2" charset="-78"/>
                      </a:endParaRP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84687568"/>
                  </a:ext>
                </a:extLst>
              </a:tr>
              <a:tr h="495157">
                <a:tc>
                  <a:txBody>
                    <a:bodyPr/>
                    <a:lstStyle/>
                    <a:p>
                      <a:pPr algn="ctr"/>
                      <a:r>
                        <a:rPr lang="fa-IR" sz="1400" dirty="0">
                          <a:effectLst/>
                          <a:latin typeface="Anjoman Condensed" panose="00000506000000000000" pitchFamily="2" charset="-78"/>
                          <a:cs typeface="Anjoman Condensed" panose="00000506000000000000" pitchFamily="2" charset="-78"/>
                        </a:rPr>
                        <a:t>متوسط تا پایین</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algn="ctr"/>
                      <a:r>
                        <a:rPr lang="fa-IR" sz="1400" dirty="0">
                          <a:effectLst/>
                          <a:latin typeface="Anjoman Condensed" panose="00000506000000000000" pitchFamily="2" charset="-78"/>
                          <a:cs typeface="Anjoman Condensed" panose="00000506000000000000" pitchFamily="2" charset="-78"/>
                        </a:rPr>
                        <a:t>متوسط تا بالا</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algn="ctr"/>
                      <a:r>
                        <a:rPr lang="fa-IR" sz="1400" dirty="0">
                          <a:effectLst/>
                          <a:latin typeface="Anjoman Condensed" panose="00000506000000000000" pitchFamily="2" charset="-78"/>
                          <a:cs typeface="Anjoman Condensed" panose="00000506000000000000" pitchFamily="2" charset="-78"/>
                        </a:rPr>
                        <a:t>بسیار بالا</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algn="ctr"/>
                      <a:r>
                        <a:rPr lang="en-US" sz="1400" b="1" dirty="0">
                          <a:effectLst/>
                          <a:latin typeface="Anjoman Condensed" panose="00000506000000000000" pitchFamily="2" charset="-78"/>
                          <a:cs typeface="Anjoman Condensed" panose="00000506000000000000" pitchFamily="2" charset="-78"/>
                        </a:rPr>
                        <a:t>R&amp;D</a:t>
                      </a:r>
                      <a:r>
                        <a:rPr lang="fa-IR" sz="1400" b="1" dirty="0">
                          <a:effectLst/>
                          <a:latin typeface="Anjoman Condensed" panose="00000506000000000000" pitchFamily="2" charset="-78"/>
                          <a:cs typeface="Anjoman Condensed" panose="00000506000000000000" pitchFamily="2" charset="-78"/>
                        </a:rPr>
                        <a:t>هزینه </a:t>
                      </a:r>
                      <a:endParaRPr lang="en-US" sz="1400" dirty="0">
                        <a:effectLst/>
                        <a:latin typeface="Anjoman Condensed" panose="00000506000000000000" pitchFamily="2" charset="-78"/>
                        <a:cs typeface="Anjoman Condensed" panose="00000506000000000000" pitchFamily="2" charset="-78"/>
                      </a:endParaRP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88531598"/>
                  </a:ext>
                </a:extLst>
              </a:tr>
              <a:tr h="495157">
                <a:tc>
                  <a:txBody>
                    <a:bodyPr/>
                    <a:lstStyle/>
                    <a:p>
                      <a:pPr algn="ctr"/>
                      <a:r>
                        <a:rPr lang="fa-IR" sz="1400" dirty="0">
                          <a:effectLst/>
                          <a:latin typeface="Anjoman Condensed" panose="00000506000000000000" pitchFamily="2" charset="-78"/>
                          <a:cs typeface="Anjoman Condensed" panose="00000506000000000000" pitchFamily="2" charset="-78"/>
                        </a:rPr>
                        <a:t>کم اما پایدار</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fa-IR" sz="1400" dirty="0">
                          <a:effectLst/>
                          <a:latin typeface="Anjoman Condensed" panose="00000506000000000000" pitchFamily="2" charset="-78"/>
                          <a:cs typeface="Anjoman Condensed" panose="00000506000000000000" pitchFamily="2" charset="-78"/>
                        </a:rPr>
                        <a:t>متوسط و دیرتر</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fa-IR" sz="1400" dirty="0">
                          <a:effectLst/>
                          <a:latin typeface="Anjoman Condensed" panose="00000506000000000000" pitchFamily="2" charset="-78"/>
                          <a:cs typeface="Anjoman Condensed" panose="00000506000000000000" pitchFamily="2" charset="-78"/>
                        </a:rPr>
                        <a:t>بسیار زیاد اما موقت</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r>
                        <a:rPr lang="fa-IR" sz="1400" b="1" dirty="0">
                          <a:effectLst/>
                          <a:latin typeface="Anjoman Condensed" panose="00000506000000000000" pitchFamily="2" charset="-78"/>
                          <a:cs typeface="Anjoman Condensed" panose="00000506000000000000" pitchFamily="2" charset="-78"/>
                        </a:rPr>
                        <a:t>منفعت بازار</a:t>
                      </a:r>
                      <a:endParaRPr lang="fa-IR" sz="1400" dirty="0">
                        <a:effectLst/>
                        <a:latin typeface="Anjoman Condensed" panose="00000506000000000000" pitchFamily="2" charset="-78"/>
                        <a:cs typeface="Anjoman Condensed" panose="00000506000000000000" pitchFamily="2" charset="-78"/>
                      </a:endParaRP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261946817"/>
                  </a:ext>
                </a:extLst>
              </a:tr>
              <a:tr h="495157">
                <a:tc>
                  <a:txBody>
                    <a:bodyPr/>
                    <a:lstStyle/>
                    <a:p>
                      <a:pPr algn="ctr"/>
                      <a:r>
                        <a:rPr lang="fa-IR" sz="1400" dirty="0">
                          <a:effectLst/>
                          <a:latin typeface="Anjoman Condensed" panose="00000506000000000000" pitchFamily="2" charset="-78"/>
                          <a:cs typeface="Anjoman Condensed" panose="00000506000000000000" pitchFamily="2" charset="-78"/>
                        </a:rPr>
                        <a:t>متوسط (تمرکز بر قیمت)</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algn="ctr"/>
                      <a:r>
                        <a:rPr lang="fa-IR" sz="1400" dirty="0">
                          <a:effectLst/>
                          <a:latin typeface="Anjoman Condensed" panose="00000506000000000000" pitchFamily="2" charset="-78"/>
                          <a:cs typeface="Anjoman Condensed" panose="00000506000000000000" pitchFamily="2" charset="-78"/>
                        </a:rPr>
                        <a:t>بسیار قوی (برای متمایزسازی)</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algn="ctr"/>
                      <a:r>
                        <a:rPr lang="fa-IR" sz="1400" dirty="0">
                          <a:effectLst/>
                          <a:latin typeface="Anjoman Condensed" panose="00000506000000000000" pitchFamily="2" charset="-78"/>
                          <a:cs typeface="Anjoman Condensed" panose="00000506000000000000" pitchFamily="2" charset="-78"/>
                        </a:rPr>
                        <a:t>قوی (برای آگاه‌کردن بازار)</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algn="ctr"/>
                      <a:r>
                        <a:rPr lang="fa-IR" sz="1400" b="1" dirty="0">
                          <a:effectLst/>
                          <a:latin typeface="Anjoman Condensed" panose="00000506000000000000" pitchFamily="2" charset="-78"/>
                          <a:cs typeface="Anjoman Condensed" panose="00000506000000000000" pitchFamily="2" charset="-78"/>
                        </a:rPr>
                        <a:t>نیاز بازاریابی</a:t>
                      </a:r>
                      <a:endParaRPr lang="fa-IR" sz="1400" dirty="0">
                        <a:effectLst/>
                        <a:latin typeface="Anjoman Condensed" panose="00000506000000000000" pitchFamily="2" charset="-78"/>
                        <a:cs typeface="Anjoman Condensed" panose="00000506000000000000" pitchFamily="2" charset="-78"/>
                      </a:endParaRP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78754166"/>
                  </a:ext>
                </a:extLst>
              </a:tr>
            </a:tbl>
          </a:graphicData>
        </a:graphic>
      </p:graphicFrame>
      <p:sp>
        <p:nvSpPr>
          <p:cNvPr id="16" name="TextBox 15">
            <a:extLst>
              <a:ext uri="{FF2B5EF4-FFF2-40B4-BE49-F238E27FC236}">
                <a16:creationId xmlns:a16="http://schemas.microsoft.com/office/drawing/2014/main" id="{E3282C9F-D5E7-33F5-2ED2-A530F7C5054B}"/>
              </a:ext>
            </a:extLst>
          </p:cNvPr>
          <p:cNvSpPr txBox="1"/>
          <p:nvPr/>
        </p:nvSpPr>
        <p:spPr>
          <a:xfrm>
            <a:off x="7425360" y="1776658"/>
            <a:ext cx="2843240" cy="515526"/>
          </a:xfrm>
          <a:prstGeom prst="rect">
            <a:avLst/>
          </a:prstGeom>
          <a:noFill/>
        </p:spPr>
        <p:txBody>
          <a:bodyPr wrap="square" rtlCol="0">
            <a:spAutoFit/>
          </a:bodyPr>
          <a:lstStyle/>
          <a:p>
            <a:pPr algn="r">
              <a:lnSpc>
                <a:spcPct val="150000"/>
              </a:lnSpc>
            </a:pPr>
            <a:r>
              <a:rPr lang="fa-IR" sz="2000" dirty="0">
                <a:latin typeface="Anjoman Condensed Black" panose="00000A06000000000000" pitchFamily="2" charset="-78"/>
                <a:cs typeface="Anjoman Condensed Black" panose="00000A06000000000000" pitchFamily="2" charset="-78"/>
              </a:rPr>
              <a:t>خلاصه مقایسه سه استراتژی</a:t>
            </a:r>
            <a:endParaRPr lang="en-ID" sz="2000" dirty="0">
              <a:solidFill>
                <a:schemeClr val="accent1"/>
              </a:solidFill>
              <a:latin typeface="Anjoman Condensed Black" panose="00000A06000000000000" pitchFamily="2" charset="-78"/>
              <a:cs typeface="Anjoman Condensed Black" panose="00000A06000000000000" pitchFamily="2" charset="-78"/>
            </a:endParaRPr>
          </a:p>
        </p:txBody>
      </p:sp>
    </p:spTree>
    <p:extLst>
      <p:ext uri="{BB962C8B-B14F-4D97-AF65-F5344CB8AC3E}">
        <p14:creationId xmlns:p14="http://schemas.microsoft.com/office/powerpoint/2010/main" val="93660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143B7DBC-5B77-8878-2044-FC2DC4CD6F1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561" b="6561"/>
          <a:stretch>
            <a:fillRect/>
          </a:stretch>
        </p:blipFill>
        <p:spPr>
          <a:xfrm>
            <a:off x="1741488" y="874713"/>
            <a:ext cx="10450512" cy="5108575"/>
          </a:xfrm>
        </p:spPr>
      </p:pic>
      <p:sp>
        <p:nvSpPr>
          <p:cNvPr id="5" name="Rectangle 4">
            <a:extLst>
              <a:ext uri="{FF2B5EF4-FFF2-40B4-BE49-F238E27FC236}">
                <a16:creationId xmlns:a16="http://schemas.microsoft.com/office/drawing/2014/main" id="{2BE39A01-2F0B-43B9-AB6F-B241A4C42B56}"/>
              </a:ext>
            </a:extLst>
          </p:cNvPr>
          <p:cNvSpPr/>
          <p:nvPr/>
        </p:nvSpPr>
        <p:spPr>
          <a:xfrm>
            <a:off x="0" y="0"/>
            <a:ext cx="8868229" cy="5109029"/>
          </a:xfrm>
          <a:prstGeom prst="rect">
            <a:avLst/>
          </a:prstGeom>
          <a:solidFill>
            <a:schemeClr val="bg1">
              <a:alpha val="90000"/>
            </a:schemeClr>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FA007E38-F91F-4E36-AEE4-FF82CEE8995F}"/>
              </a:ext>
            </a:extLst>
          </p:cNvPr>
          <p:cNvSpPr/>
          <p:nvPr/>
        </p:nvSpPr>
        <p:spPr>
          <a:xfrm>
            <a:off x="8501767" y="4742567"/>
            <a:ext cx="732924" cy="732924"/>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Icon 1">
            <a:extLst>
              <a:ext uri="{FF2B5EF4-FFF2-40B4-BE49-F238E27FC236}">
                <a16:creationId xmlns:a16="http://schemas.microsoft.com/office/drawing/2014/main" id="{5A6DD4DC-28C7-46EB-8DB9-AE22075E37C8}"/>
              </a:ext>
            </a:extLst>
          </p:cNvPr>
          <p:cNvSpPr/>
          <p:nvPr/>
        </p:nvSpPr>
        <p:spPr>
          <a:xfrm>
            <a:off x="8708689" y="4949455"/>
            <a:ext cx="319081" cy="319148"/>
          </a:xfrm>
          <a:custGeom>
            <a:avLst/>
            <a:gdLst>
              <a:gd name="connsiteX0" fmla="*/ 171349 w 319081"/>
              <a:gd name="connsiteY0" fmla="*/ 31167 h 319148"/>
              <a:gd name="connsiteX1" fmla="*/ 147662 w 319081"/>
              <a:gd name="connsiteY1" fmla="*/ 31167 h 319148"/>
              <a:gd name="connsiteX2" fmla="*/ 147662 w 319081"/>
              <a:gd name="connsiteY2" fmla="*/ 12467 h 319148"/>
              <a:gd name="connsiteX3" fmla="*/ 135196 w 319081"/>
              <a:gd name="connsiteY3" fmla="*/ 0 h 319148"/>
              <a:gd name="connsiteX4" fmla="*/ 85329 w 319081"/>
              <a:gd name="connsiteY4" fmla="*/ 0 h 319148"/>
              <a:gd name="connsiteX5" fmla="*/ 72862 w 319081"/>
              <a:gd name="connsiteY5" fmla="*/ 12467 h 319148"/>
              <a:gd name="connsiteX6" fmla="*/ 72862 w 319081"/>
              <a:gd name="connsiteY6" fmla="*/ 31167 h 319148"/>
              <a:gd name="connsiteX7" fmla="*/ 49867 w 319081"/>
              <a:gd name="connsiteY7" fmla="*/ 31167 h 319148"/>
              <a:gd name="connsiteX8" fmla="*/ 0 w 319081"/>
              <a:gd name="connsiteY8" fmla="*/ 81034 h 319148"/>
              <a:gd name="connsiteX9" fmla="*/ 0 w 319081"/>
              <a:gd name="connsiteY9" fmla="*/ 244348 h 319148"/>
              <a:gd name="connsiteX10" fmla="*/ 49867 w 319081"/>
              <a:gd name="connsiteY10" fmla="*/ 294215 h 319148"/>
              <a:gd name="connsiteX11" fmla="*/ 169479 w 319081"/>
              <a:gd name="connsiteY11" fmla="*/ 294215 h 319148"/>
              <a:gd name="connsiteX12" fmla="*/ 219346 w 319081"/>
              <a:gd name="connsiteY12" fmla="*/ 244348 h 319148"/>
              <a:gd name="connsiteX13" fmla="*/ 219346 w 319081"/>
              <a:gd name="connsiteY13" fmla="*/ 81034 h 319148"/>
              <a:gd name="connsiteX14" fmla="*/ 205983 w 319081"/>
              <a:gd name="connsiteY14" fmla="*/ 46093 h 319148"/>
              <a:gd name="connsiteX15" fmla="*/ 171349 w 319081"/>
              <a:gd name="connsiteY15" fmla="*/ 31167 h 319148"/>
              <a:gd name="connsiteX16" fmla="*/ 97796 w 319081"/>
              <a:gd name="connsiteY16" fmla="*/ 24933 h 319148"/>
              <a:gd name="connsiteX17" fmla="*/ 122729 w 319081"/>
              <a:gd name="connsiteY17" fmla="*/ 24933 h 319148"/>
              <a:gd name="connsiteX18" fmla="*/ 122729 w 319081"/>
              <a:gd name="connsiteY18" fmla="*/ 62334 h 319148"/>
              <a:gd name="connsiteX19" fmla="*/ 110262 w 319081"/>
              <a:gd name="connsiteY19" fmla="*/ 74800 h 319148"/>
              <a:gd name="connsiteX20" fmla="*/ 97796 w 319081"/>
              <a:gd name="connsiteY20" fmla="*/ 62334 h 319148"/>
              <a:gd name="connsiteX21" fmla="*/ 194413 w 319081"/>
              <a:gd name="connsiteY21" fmla="*/ 244348 h 319148"/>
              <a:gd name="connsiteX22" fmla="*/ 169479 w 319081"/>
              <a:gd name="connsiteY22" fmla="*/ 269281 h 319148"/>
              <a:gd name="connsiteX23" fmla="*/ 49867 w 319081"/>
              <a:gd name="connsiteY23" fmla="*/ 269281 h 319148"/>
              <a:gd name="connsiteX24" fmla="*/ 24933 w 319081"/>
              <a:gd name="connsiteY24" fmla="*/ 244348 h 319148"/>
              <a:gd name="connsiteX25" fmla="*/ 24933 w 319081"/>
              <a:gd name="connsiteY25" fmla="*/ 81034 h 319148"/>
              <a:gd name="connsiteX26" fmla="*/ 49867 w 319081"/>
              <a:gd name="connsiteY26" fmla="*/ 56100 h 319148"/>
              <a:gd name="connsiteX27" fmla="*/ 72862 w 319081"/>
              <a:gd name="connsiteY27" fmla="*/ 56100 h 319148"/>
              <a:gd name="connsiteX28" fmla="*/ 72862 w 319081"/>
              <a:gd name="connsiteY28" fmla="*/ 62334 h 319148"/>
              <a:gd name="connsiteX29" fmla="*/ 110262 w 319081"/>
              <a:gd name="connsiteY29" fmla="*/ 99734 h 319148"/>
              <a:gd name="connsiteX30" fmla="*/ 147662 w 319081"/>
              <a:gd name="connsiteY30" fmla="*/ 62334 h 319148"/>
              <a:gd name="connsiteX31" fmla="*/ 147662 w 319081"/>
              <a:gd name="connsiteY31" fmla="*/ 56100 h 319148"/>
              <a:gd name="connsiteX32" fmla="*/ 171349 w 319081"/>
              <a:gd name="connsiteY32" fmla="*/ 56100 h 319148"/>
              <a:gd name="connsiteX33" fmla="*/ 194413 w 319081"/>
              <a:gd name="connsiteY33" fmla="*/ 81034 h 319148"/>
              <a:gd name="connsiteX34" fmla="*/ 312803 w 319081"/>
              <a:gd name="connsiteY34" fmla="*/ 252227 h 319148"/>
              <a:gd name="connsiteX35" fmla="*/ 295790 w 319081"/>
              <a:gd name="connsiteY35" fmla="*/ 256858 h 319148"/>
              <a:gd name="connsiteX36" fmla="*/ 281692 w 319081"/>
              <a:gd name="connsiteY36" fmla="*/ 281504 h 319148"/>
              <a:gd name="connsiteX37" fmla="*/ 269213 w 319081"/>
              <a:gd name="connsiteY37" fmla="*/ 259529 h 319148"/>
              <a:gd name="connsiteX38" fmla="*/ 269213 w 319081"/>
              <a:gd name="connsiteY38" fmla="*/ 69814 h 319148"/>
              <a:gd name="connsiteX39" fmla="*/ 294105 w 319081"/>
              <a:gd name="connsiteY39" fmla="*/ 69814 h 319148"/>
              <a:gd name="connsiteX40" fmla="*/ 294146 w 319081"/>
              <a:gd name="connsiteY40" fmla="*/ 200096 h 319148"/>
              <a:gd name="connsiteX41" fmla="*/ 306613 w 319081"/>
              <a:gd name="connsiteY41" fmla="*/ 212558 h 319148"/>
              <a:gd name="connsiteX42" fmla="*/ 306616 w 319081"/>
              <a:gd name="connsiteY42" fmla="*/ 212558 h 319148"/>
              <a:gd name="connsiteX43" fmla="*/ 319080 w 319081"/>
              <a:gd name="connsiteY43" fmla="*/ 200086 h 319148"/>
              <a:gd name="connsiteX44" fmla="*/ 319029 w 319081"/>
              <a:gd name="connsiteY44" fmla="*/ 37376 h 319148"/>
              <a:gd name="connsiteX45" fmla="*/ 308081 w 319081"/>
              <a:gd name="connsiteY45" fmla="*/ 10947 h 319148"/>
              <a:gd name="connsiteX46" fmla="*/ 281653 w 319081"/>
              <a:gd name="connsiteY46" fmla="*/ 0 h 319148"/>
              <a:gd name="connsiteX47" fmla="*/ 255224 w 319081"/>
              <a:gd name="connsiteY47" fmla="*/ 10947 h 319148"/>
              <a:gd name="connsiteX48" fmla="*/ 244280 w 319081"/>
              <a:gd name="connsiteY48" fmla="*/ 37376 h 319148"/>
              <a:gd name="connsiteX49" fmla="*/ 244280 w 319081"/>
              <a:gd name="connsiteY49" fmla="*/ 262824 h 319148"/>
              <a:gd name="connsiteX50" fmla="*/ 245904 w 319081"/>
              <a:gd name="connsiteY50" fmla="*/ 268979 h 319148"/>
              <a:gd name="connsiteX51" fmla="*/ 270813 w 319081"/>
              <a:gd name="connsiteY51" fmla="*/ 312839 h 319148"/>
              <a:gd name="connsiteX52" fmla="*/ 281633 w 319081"/>
              <a:gd name="connsiteY52" fmla="*/ 319148 h 319148"/>
              <a:gd name="connsiteX53" fmla="*/ 281653 w 319081"/>
              <a:gd name="connsiteY53" fmla="*/ 319148 h 319148"/>
              <a:gd name="connsiteX54" fmla="*/ 292474 w 319081"/>
              <a:gd name="connsiteY54" fmla="*/ 312871 h 319148"/>
              <a:gd name="connsiteX55" fmla="*/ 317434 w 319081"/>
              <a:gd name="connsiteY55" fmla="*/ 269237 h 319148"/>
              <a:gd name="connsiteX56" fmla="*/ 312803 w 319081"/>
              <a:gd name="connsiteY56" fmla="*/ 252227 h 319148"/>
              <a:gd name="connsiteX57" fmla="*/ 272856 w 319081"/>
              <a:gd name="connsiteY57" fmla="*/ 28578 h 319148"/>
              <a:gd name="connsiteX58" fmla="*/ 281653 w 319081"/>
              <a:gd name="connsiteY58" fmla="*/ 24933 h 319148"/>
              <a:gd name="connsiteX59" fmla="*/ 290450 w 319081"/>
              <a:gd name="connsiteY59" fmla="*/ 28578 h 319148"/>
              <a:gd name="connsiteX60" fmla="*/ 294095 w 319081"/>
              <a:gd name="connsiteY60" fmla="*/ 37378 h 319148"/>
              <a:gd name="connsiteX61" fmla="*/ 294098 w 319081"/>
              <a:gd name="connsiteY61" fmla="*/ 44880 h 319148"/>
              <a:gd name="connsiteX62" fmla="*/ 269211 w 319081"/>
              <a:gd name="connsiteY62" fmla="*/ 44880 h 319148"/>
              <a:gd name="connsiteX63" fmla="*/ 269211 w 319081"/>
              <a:gd name="connsiteY63" fmla="*/ 37376 h 319148"/>
              <a:gd name="connsiteX64" fmla="*/ 272856 w 319081"/>
              <a:gd name="connsiteY64" fmla="*/ 28578 h 319148"/>
              <a:gd name="connsiteX65" fmla="*/ 172002 w 319081"/>
              <a:gd name="connsiteY65" fmla="*/ 215114 h 319148"/>
              <a:gd name="connsiteX66" fmla="*/ 159535 w 319081"/>
              <a:gd name="connsiteY66" fmla="*/ 227581 h 319148"/>
              <a:gd name="connsiteX67" fmla="*/ 60425 w 319081"/>
              <a:gd name="connsiteY67" fmla="*/ 227581 h 319148"/>
              <a:gd name="connsiteX68" fmla="*/ 47958 w 319081"/>
              <a:gd name="connsiteY68" fmla="*/ 215114 h 319148"/>
              <a:gd name="connsiteX69" fmla="*/ 60425 w 319081"/>
              <a:gd name="connsiteY69" fmla="*/ 202647 h 319148"/>
              <a:gd name="connsiteX70" fmla="*/ 159535 w 319081"/>
              <a:gd name="connsiteY70" fmla="*/ 202647 h 319148"/>
              <a:gd name="connsiteX71" fmla="*/ 172002 w 319081"/>
              <a:gd name="connsiteY71" fmla="*/ 215114 h 319148"/>
              <a:gd name="connsiteX72" fmla="*/ 168756 w 319081"/>
              <a:gd name="connsiteY72" fmla="*/ 156248 h 319148"/>
              <a:gd name="connsiteX73" fmla="*/ 169126 w 319081"/>
              <a:gd name="connsiteY73" fmla="*/ 173874 h 319148"/>
              <a:gd name="connsiteX74" fmla="*/ 151500 w 319081"/>
              <a:gd name="connsiteY74" fmla="*/ 174244 h 319148"/>
              <a:gd name="connsiteX75" fmla="*/ 132228 w 319081"/>
              <a:gd name="connsiteY75" fmla="*/ 155766 h 319148"/>
              <a:gd name="connsiteX76" fmla="*/ 106637 w 319081"/>
              <a:gd name="connsiteY76" fmla="*/ 180984 h 319148"/>
              <a:gd name="connsiteX77" fmla="*/ 97886 w 319081"/>
              <a:gd name="connsiteY77" fmla="*/ 184571 h 319148"/>
              <a:gd name="connsiteX78" fmla="*/ 89388 w 319081"/>
              <a:gd name="connsiteY78" fmla="*/ 181223 h 319148"/>
              <a:gd name="connsiteX79" fmla="*/ 76220 w 319081"/>
              <a:gd name="connsiteY79" fmla="*/ 168956 h 319148"/>
              <a:gd name="connsiteX80" fmla="*/ 69156 w 319081"/>
              <a:gd name="connsiteY80" fmla="*/ 175971 h 319148"/>
              <a:gd name="connsiteX81" fmla="*/ 51527 w 319081"/>
              <a:gd name="connsiteY81" fmla="*/ 175912 h 319148"/>
              <a:gd name="connsiteX82" fmla="*/ 51586 w 319081"/>
              <a:gd name="connsiteY82" fmla="*/ 158281 h 319148"/>
              <a:gd name="connsiteX83" fmla="*/ 67160 w 319081"/>
              <a:gd name="connsiteY83" fmla="*/ 142812 h 319148"/>
              <a:gd name="connsiteX84" fmla="*/ 84443 w 319081"/>
              <a:gd name="connsiteY84" fmla="*/ 142537 h 319148"/>
              <a:gd name="connsiteX85" fmla="*/ 97645 w 319081"/>
              <a:gd name="connsiteY85" fmla="*/ 154838 h 319148"/>
              <a:gd name="connsiteX86" fmla="*/ 123357 w 319081"/>
              <a:gd name="connsiteY86" fmla="*/ 129500 h 319148"/>
              <a:gd name="connsiteX87" fmla="*/ 140735 w 319081"/>
              <a:gd name="connsiteY87" fmla="*/ 129381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19081" h="319148">
                <a:moveTo>
                  <a:pt x="171349" y="31167"/>
                </a:moveTo>
                <a:lnTo>
                  <a:pt x="147662" y="31167"/>
                </a:lnTo>
                <a:lnTo>
                  <a:pt x="147662" y="12467"/>
                </a:lnTo>
                <a:cubicBezTo>
                  <a:pt x="147662" y="5581"/>
                  <a:pt x="142079" y="0"/>
                  <a:pt x="135196" y="0"/>
                </a:cubicBezTo>
                <a:lnTo>
                  <a:pt x="85329" y="0"/>
                </a:lnTo>
                <a:cubicBezTo>
                  <a:pt x="78443" y="0"/>
                  <a:pt x="72862" y="5581"/>
                  <a:pt x="72862" y="12467"/>
                </a:cubicBezTo>
                <a:lnTo>
                  <a:pt x="72862" y="31167"/>
                </a:lnTo>
                <a:lnTo>
                  <a:pt x="49867" y="31167"/>
                </a:lnTo>
                <a:cubicBezTo>
                  <a:pt x="22369" y="31167"/>
                  <a:pt x="0" y="53536"/>
                  <a:pt x="0" y="81034"/>
                </a:cubicBezTo>
                <a:lnTo>
                  <a:pt x="0" y="244348"/>
                </a:lnTo>
                <a:cubicBezTo>
                  <a:pt x="0" y="271845"/>
                  <a:pt x="22369" y="294215"/>
                  <a:pt x="49867" y="294215"/>
                </a:cubicBezTo>
                <a:lnTo>
                  <a:pt x="169479" y="294215"/>
                </a:lnTo>
                <a:cubicBezTo>
                  <a:pt x="196974" y="294215"/>
                  <a:pt x="219346" y="271845"/>
                  <a:pt x="219346" y="244348"/>
                </a:cubicBezTo>
                <a:lnTo>
                  <a:pt x="219346" y="81034"/>
                </a:lnTo>
                <a:cubicBezTo>
                  <a:pt x="219346" y="67756"/>
                  <a:pt x="214600" y="55348"/>
                  <a:pt x="205983" y="46093"/>
                </a:cubicBezTo>
                <a:cubicBezTo>
                  <a:pt x="197023" y="36468"/>
                  <a:pt x="184722" y="31167"/>
                  <a:pt x="171349" y="31167"/>
                </a:cubicBezTo>
                <a:close/>
                <a:moveTo>
                  <a:pt x="97796" y="24933"/>
                </a:moveTo>
                <a:lnTo>
                  <a:pt x="122729" y="24933"/>
                </a:lnTo>
                <a:lnTo>
                  <a:pt x="122729" y="62334"/>
                </a:lnTo>
                <a:cubicBezTo>
                  <a:pt x="122729" y="69207"/>
                  <a:pt x="117136" y="74800"/>
                  <a:pt x="110262" y="74800"/>
                </a:cubicBezTo>
                <a:cubicBezTo>
                  <a:pt x="103386" y="74800"/>
                  <a:pt x="97796" y="69207"/>
                  <a:pt x="97796" y="62334"/>
                </a:cubicBezTo>
                <a:close/>
                <a:moveTo>
                  <a:pt x="194413" y="244348"/>
                </a:moveTo>
                <a:cubicBezTo>
                  <a:pt x="194413" y="258095"/>
                  <a:pt x="183227" y="269281"/>
                  <a:pt x="169479" y="269281"/>
                </a:cubicBezTo>
                <a:lnTo>
                  <a:pt x="49867" y="269281"/>
                </a:lnTo>
                <a:cubicBezTo>
                  <a:pt x="36119" y="269281"/>
                  <a:pt x="24933" y="258095"/>
                  <a:pt x="24933" y="244348"/>
                </a:cubicBezTo>
                <a:lnTo>
                  <a:pt x="24933" y="81034"/>
                </a:lnTo>
                <a:cubicBezTo>
                  <a:pt x="24933" y="67286"/>
                  <a:pt x="36119" y="56100"/>
                  <a:pt x="49867" y="56100"/>
                </a:cubicBezTo>
                <a:lnTo>
                  <a:pt x="72862" y="56100"/>
                </a:lnTo>
                <a:lnTo>
                  <a:pt x="72862" y="62334"/>
                </a:lnTo>
                <a:cubicBezTo>
                  <a:pt x="72862" y="82957"/>
                  <a:pt x="89639" y="99734"/>
                  <a:pt x="110262" y="99734"/>
                </a:cubicBezTo>
                <a:cubicBezTo>
                  <a:pt x="130884" y="99734"/>
                  <a:pt x="147662" y="82957"/>
                  <a:pt x="147662" y="62334"/>
                </a:cubicBezTo>
                <a:lnTo>
                  <a:pt x="147662" y="56100"/>
                </a:lnTo>
                <a:lnTo>
                  <a:pt x="171349" y="56100"/>
                </a:lnTo>
                <a:cubicBezTo>
                  <a:pt x="184495" y="56100"/>
                  <a:pt x="194413" y="66819"/>
                  <a:pt x="194413" y="81034"/>
                </a:cubicBezTo>
                <a:close/>
                <a:moveTo>
                  <a:pt x="312803" y="252227"/>
                </a:moveTo>
                <a:cubicBezTo>
                  <a:pt x="306825" y="248808"/>
                  <a:pt x="299209" y="250881"/>
                  <a:pt x="295790" y="256858"/>
                </a:cubicBezTo>
                <a:lnTo>
                  <a:pt x="281692" y="281504"/>
                </a:lnTo>
                <a:lnTo>
                  <a:pt x="269213" y="259529"/>
                </a:lnTo>
                <a:lnTo>
                  <a:pt x="269213" y="69814"/>
                </a:lnTo>
                <a:lnTo>
                  <a:pt x="294105" y="69814"/>
                </a:lnTo>
                <a:lnTo>
                  <a:pt x="294146" y="200096"/>
                </a:lnTo>
                <a:cubicBezTo>
                  <a:pt x="294146" y="206979"/>
                  <a:pt x="299730" y="212558"/>
                  <a:pt x="306613" y="212558"/>
                </a:cubicBezTo>
                <a:lnTo>
                  <a:pt x="306616" y="212558"/>
                </a:lnTo>
                <a:cubicBezTo>
                  <a:pt x="313501" y="212555"/>
                  <a:pt x="319080" y="206972"/>
                  <a:pt x="319080" y="200086"/>
                </a:cubicBezTo>
                <a:lnTo>
                  <a:pt x="319029" y="37376"/>
                </a:lnTo>
                <a:cubicBezTo>
                  <a:pt x="319029" y="27393"/>
                  <a:pt x="315140" y="18006"/>
                  <a:pt x="308081" y="10947"/>
                </a:cubicBezTo>
                <a:cubicBezTo>
                  <a:pt x="301023" y="3886"/>
                  <a:pt x="291636" y="0"/>
                  <a:pt x="281653" y="0"/>
                </a:cubicBezTo>
                <a:cubicBezTo>
                  <a:pt x="271670" y="0"/>
                  <a:pt x="262283" y="3889"/>
                  <a:pt x="255224" y="10947"/>
                </a:cubicBezTo>
                <a:cubicBezTo>
                  <a:pt x="248166" y="18006"/>
                  <a:pt x="244280" y="27393"/>
                  <a:pt x="244280" y="37376"/>
                </a:cubicBezTo>
                <a:lnTo>
                  <a:pt x="244280" y="262824"/>
                </a:lnTo>
                <a:cubicBezTo>
                  <a:pt x="244280" y="264981"/>
                  <a:pt x="244840" y="267104"/>
                  <a:pt x="245904" y="268979"/>
                </a:cubicBezTo>
                <a:lnTo>
                  <a:pt x="270813" y="312839"/>
                </a:lnTo>
                <a:cubicBezTo>
                  <a:pt x="273024" y="316733"/>
                  <a:pt x="277156" y="319141"/>
                  <a:pt x="281633" y="319148"/>
                </a:cubicBezTo>
                <a:lnTo>
                  <a:pt x="281653" y="319148"/>
                </a:lnTo>
                <a:cubicBezTo>
                  <a:pt x="286123" y="319148"/>
                  <a:pt x="290253" y="316752"/>
                  <a:pt x="292474" y="312871"/>
                </a:cubicBezTo>
                <a:lnTo>
                  <a:pt x="317434" y="269237"/>
                </a:lnTo>
                <a:cubicBezTo>
                  <a:pt x="320852" y="263262"/>
                  <a:pt x="318778" y="255646"/>
                  <a:pt x="312803" y="252227"/>
                </a:cubicBezTo>
                <a:close/>
                <a:moveTo>
                  <a:pt x="272856" y="28578"/>
                </a:moveTo>
                <a:cubicBezTo>
                  <a:pt x="275205" y="26226"/>
                  <a:pt x="278329" y="24933"/>
                  <a:pt x="281653" y="24933"/>
                </a:cubicBezTo>
                <a:cubicBezTo>
                  <a:pt x="284977" y="24933"/>
                  <a:pt x="288101" y="26226"/>
                  <a:pt x="290450" y="28578"/>
                </a:cubicBezTo>
                <a:cubicBezTo>
                  <a:pt x="292800" y="30928"/>
                  <a:pt x="294095" y="34052"/>
                  <a:pt x="294095" y="37378"/>
                </a:cubicBezTo>
                <a:lnTo>
                  <a:pt x="294098" y="44880"/>
                </a:lnTo>
                <a:lnTo>
                  <a:pt x="269211" y="44880"/>
                </a:lnTo>
                <a:lnTo>
                  <a:pt x="269211" y="37376"/>
                </a:lnTo>
                <a:cubicBezTo>
                  <a:pt x="269213" y="34052"/>
                  <a:pt x="270506" y="30926"/>
                  <a:pt x="272856" y="28578"/>
                </a:cubicBezTo>
                <a:close/>
                <a:moveTo>
                  <a:pt x="172002" y="215114"/>
                </a:moveTo>
                <a:cubicBezTo>
                  <a:pt x="172002" y="222000"/>
                  <a:pt x="166421" y="227581"/>
                  <a:pt x="159535" y="227581"/>
                </a:cubicBezTo>
                <a:lnTo>
                  <a:pt x="60425" y="227581"/>
                </a:lnTo>
                <a:cubicBezTo>
                  <a:pt x="53539" y="227581"/>
                  <a:pt x="47958" y="222000"/>
                  <a:pt x="47958" y="215114"/>
                </a:cubicBezTo>
                <a:cubicBezTo>
                  <a:pt x="47958" y="208228"/>
                  <a:pt x="53539" y="202647"/>
                  <a:pt x="60425" y="202647"/>
                </a:cubicBezTo>
                <a:lnTo>
                  <a:pt x="159535" y="202647"/>
                </a:lnTo>
                <a:cubicBezTo>
                  <a:pt x="166421" y="202647"/>
                  <a:pt x="172002" y="208228"/>
                  <a:pt x="172002" y="215114"/>
                </a:cubicBezTo>
                <a:close/>
                <a:moveTo>
                  <a:pt x="168756" y="156248"/>
                </a:moveTo>
                <a:cubicBezTo>
                  <a:pt x="173726" y="161013"/>
                  <a:pt x="173891" y="168905"/>
                  <a:pt x="169126" y="173874"/>
                </a:cubicBezTo>
                <a:cubicBezTo>
                  <a:pt x="164361" y="178844"/>
                  <a:pt x="156470" y="179012"/>
                  <a:pt x="151500" y="174244"/>
                </a:cubicBezTo>
                <a:lnTo>
                  <a:pt x="132228" y="155766"/>
                </a:lnTo>
                <a:lnTo>
                  <a:pt x="106637" y="180984"/>
                </a:lnTo>
                <a:cubicBezTo>
                  <a:pt x="104214" y="183370"/>
                  <a:pt x="101051" y="184571"/>
                  <a:pt x="97886" y="184571"/>
                </a:cubicBezTo>
                <a:cubicBezTo>
                  <a:pt x="94837" y="184571"/>
                  <a:pt x="91786" y="183458"/>
                  <a:pt x="89388" y="181223"/>
                </a:cubicBezTo>
                <a:lnTo>
                  <a:pt x="76220" y="168956"/>
                </a:lnTo>
                <a:lnTo>
                  <a:pt x="69156" y="175971"/>
                </a:lnTo>
                <a:cubicBezTo>
                  <a:pt x="64272" y="180823"/>
                  <a:pt x="56378" y="180797"/>
                  <a:pt x="51527" y="175912"/>
                </a:cubicBezTo>
                <a:cubicBezTo>
                  <a:pt x="46675" y="171028"/>
                  <a:pt x="46701" y="163134"/>
                  <a:pt x="51586" y="158281"/>
                </a:cubicBezTo>
                <a:lnTo>
                  <a:pt x="67160" y="142812"/>
                </a:lnTo>
                <a:cubicBezTo>
                  <a:pt x="71910" y="138093"/>
                  <a:pt x="79544" y="137972"/>
                  <a:pt x="84443" y="142537"/>
                </a:cubicBezTo>
                <a:lnTo>
                  <a:pt x="97645" y="154838"/>
                </a:lnTo>
                <a:lnTo>
                  <a:pt x="123357" y="129500"/>
                </a:lnTo>
                <a:cubicBezTo>
                  <a:pt x="128164" y="124765"/>
                  <a:pt x="135865" y="124711"/>
                  <a:pt x="140735" y="129381"/>
                </a:cubicBezTo>
                <a:close/>
              </a:path>
            </a:pathLst>
          </a:custGeom>
          <a:solidFill>
            <a:schemeClr val="bg1"/>
          </a:solidFill>
          <a:ln w="614"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1B91FC4A-97E1-00DB-BBD9-B12FC0DD6EF6}"/>
              </a:ext>
            </a:extLst>
          </p:cNvPr>
          <p:cNvSpPr txBox="1"/>
          <p:nvPr/>
        </p:nvSpPr>
        <p:spPr>
          <a:xfrm>
            <a:off x="420191" y="360181"/>
            <a:ext cx="8027845" cy="621324"/>
          </a:xfrm>
          <a:prstGeom prst="rect">
            <a:avLst/>
          </a:prstGeom>
          <a:noFill/>
        </p:spPr>
        <p:txBody>
          <a:bodyPr wrap="square" rtlCol="0">
            <a:spAutoFit/>
          </a:bodyPr>
          <a:lstStyle/>
          <a:p>
            <a:pPr algn="r">
              <a:lnSpc>
                <a:spcPct val="150000"/>
              </a:lnSpc>
            </a:pPr>
            <a:r>
              <a:rPr lang="fa-IR" sz="2500" dirty="0">
                <a:solidFill>
                  <a:srgbClr val="3D8D99"/>
                </a:solidFill>
                <a:latin typeface="Anjoman Condensed Black" panose="00000A06000000000000" pitchFamily="2" charset="-78"/>
                <a:cs typeface="Anjoman Condensed Black" panose="00000A06000000000000" pitchFamily="2" charset="-78"/>
              </a:rPr>
              <a:t>انتخاب نوع تحقیق و توسعه؛ </a:t>
            </a:r>
            <a:r>
              <a:rPr lang="fa-IR" sz="2500" dirty="0">
                <a:latin typeface="Anjoman Condensed Black" panose="00000A06000000000000" pitchFamily="2" charset="-78"/>
                <a:cs typeface="Anjoman Condensed Black" panose="00000A06000000000000" pitchFamily="2" charset="-78"/>
              </a:rPr>
              <a:t>براساس فناوری و بازار</a:t>
            </a:r>
            <a:endParaRPr lang="en-ID" sz="2500" dirty="0">
              <a:latin typeface="Anjoman Condensed Black" panose="00000A06000000000000" pitchFamily="2" charset="-78"/>
              <a:cs typeface="Anjoman Condensed Black" panose="00000A06000000000000" pitchFamily="2" charset="-78"/>
            </a:endParaRPr>
          </a:p>
        </p:txBody>
      </p:sp>
      <p:graphicFrame>
        <p:nvGraphicFramePr>
          <p:cNvPr id="21" name="Table 20">
            <a:extLst>
              <a:ext uri="{FF2B5EF4-FFF2-40B4-BE49-F238E27FC236}">
                <a16:creationId xmlns:a16="http://schemas.microsoft.com/office/drawing/2014/main" id="{71FB8B3F-8963-E476-2356-D1148E38AAFB}"/>
              </a:ext>
            </a:extLst>
          </p:cNvPr>
          <p:cNvGraphicFramePr>
            <a:graphicFrameLocks noGrp="1"/>
          </p:cNvGraphicFramePr>
          <p:nvPr>
            <p:extLst>
              <p:ext uri="{D42A27DB-BD31-4B8C-83A1-F6EECF244321}">
                <p14:modId xmlns:p14="http://schemas.microsoft.com/office/powerpoint/2010/main" val="938269025"/>
              </p:ext>
            </p:extLst>
          </p:nvPr>
        </p:nvGraphicFramePr>
        <p:xfrm>
          <a:off x="1014270" y="1234440"/>
          <a:ext cx="7433766" cy="2194559"/>
        </p:xfrm>
        <a:graphic>
          <a:graphicData uri="http://schemas.openxmlformats.org/drawingml/2006/table">
            <a:tbl>
              <a:tblPr/>
              <a:tblGrid>
                <a:gridCol w="3716883">
                  <a:extLst>
                    <a:ext uri="{9D8B030D-6E8A-4147-A177-3AD203B41FA5}">
                      <a16:colId xmlns:a16="http://schemas.microsoft.com/office/drawing/2014/main" val="1420884000"/>
                    </a:ext>
                  </a:extLst>
                </a:gridCol>
                <a:gridCol w="3716883">
                  <a:extLst>
                    <a:ext uri="{9D8B030D-6E8A-4147-A177-3AD203B41FA5}">
                      <a16:colId xmlns:a16="http://schemas.microsoft.com/office/drawing/2014/main" val="1776883506"/>
                    </a:ext>
                  </a:extLst>
                </a:gridCol>
              </a:tblGrid>
              <a:tr h="532015">
                <a:tc>
                  <a:txBody>
                    <a:bodyPr/>
                    <a:lstStyle/>
                    <a:p>
                      <a:pPr algn="ctr"/>
                      <a:r>
                        <a:rPr lang="fa-IR" sz="2200" dirty="0">
                          <a:solidFill>
                            <a:schemeClr val="bg1"/>
                          </a:solidFill>
                          <a:effectLst/>
                          <a:latin typeface="Anjoman Condensed Bold" panose="00000806000000000000" pitchFamily="2" charset="-78"/>
                          <a:cs typeface="Anjoman Condensed Bold" panose="00000806000000000000" pitchFamily="2" charset="-78"/>
                        </a:rPr>
                        <a:t>تصمیم</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8D99"/>
                    </a:solidFill>
                  </a:tcPr>
                </a:tc>
                <a:tc>
                  <a:txBody>
                    <a:bodyPr/>
                    <a:lstStyle/>
                    <a:p>
                      <a:pPr algn="ctr"/>
                      <a:r>
                        <a:rPr lang="fa-IR" sz="2200" dirty="0">
                          <a:solidFill>
                            <a:schemeClr val="bg1"/>
                          </a:solidFill>
                          <a:effectLst/>
                          <a:latin typeface="Anjoman Condensed Bold" panose="00000806000000000000" pitchFamily="2" charset="-78"/>
                          <a:cs typeface="Anjoman Condensed Bold" panose="00000806000000000000" pitchFamily="2" charset="-78"/>
                        </a:rPr>
                        <a:t>شرایط</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8D99"/>
                    </a:solidFill>
                  </a:tcPr>
                </a:tc>
                <a:extLst>
                  <a:ext uri="{0D108BD9-81ED-4DB2-BD59-A6C34878D82A}">
                    <a16:rowId xmlns:a16="http://schemas.microsoft.com/office/drawing/2014/main" val="3066958390"/>
                  </a:ext>
                </a:extLst>
              </a:tr>
              <a:tr h="415636">
                <a:tc>
                  <a:txBody>
                    <a:bodyPr/>
                    <a:lstStyle/>
                    <a:p>
                      <a:pPr algn="ctr"/>
                      <a:r>
                        <a:rPr lang="fa-IR" sz="1500" dirty="0">
                          <a:effectLst/>
                          <a:latin typeface="Anjoman Condensed" panose="00000506000000000000" pitchFamily="2" charset="-78"/>
                          <a:cs typeface="Anjoman Condensed" panose="00000506000000000000" pitchFamily="2" charset="-78"/>
                        </a:rPr>
                        <a:t>تحقیق و توسعه درون‌سازمانی</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a-IR" sz="1500" b="1" dirty="0">
                          <a:effectLst/>
                          <a:latin typeface="Anjoman Condensed" panose="00000506000000000000" pitchFamily="2" charset="-78"/>
                          <a:cs typeface="Anjoman Condensed" panose="00000506000000000000" pitchFamily="2" charset="-78"/>
                        </a:rPr>
                        <a:t>فناوری کند + بازار کند</a:t>
                      </a:r>
                      <a:endParaRPr lang="fa-IR" sz="1500" dirty="0">
                        <a:effectLst/>
                        <a:latin typeface="Anjoman Condensed" panose="00000506000000000000" pitchFamily="2" charset="-78"/>
                        <a:cs typeface="Anjoman Condensed" panose="00000506000000000000" pitchFamily="2" charset="-78"/>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2938841"/>
                  </a:ext>
                </a:extLst>
              </a:tr>
              <a:tr h="415636">
                <a:tc>
                  <a:txBody>
                    <a:bodyPr/>
                    <a:lstStyle/>
                    <a:p>
                      <a:pPr algn="ctr"/>
                      <a:r>
                        <a:rPr lang="fa-IR" sz="1500" dirty="0">
                          <a:effectLst/>
                          <a:latin typeface="Anjoman Condensed" panose="00000506000000000000" pitchFamily="2" charset="-78"/>
                          <a:cs typeface="Anjoman Condensed" panose="00000506000000000000" pitchFamily="2" charset="-78"/>
                        </a:rPr>
                        <a:t>خطرناک - محصول قدیمی یا بی‌بازار</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a-IR" sz="1500" b="1" dirty="0">
                          <a:effectLst/>
                          <a:latin typeface="Anjoman Condensed" panose="00000506000000000000" pitchFamily="2" charset="-78"/>
                          <a:cs typeface="Anjoman Condensed" panose="00000506000000000000" pitchFamily="2" charset="-78"/>
                        </a:rPr>
                        <a:t>فناوری تند + بازار کند</a:t>
                      </a:r>
                      <a:endParaRPr lang="fa-IR" sz="1500" dirty="0">
                        <a:effectLst/>
                        <a:latin typeface="Anjoman Condensed" panose="00000506000000000000" pitchFamily="2" charset="-78"/>
                        <a:cs typeface="Anjoman Condensed" panose="00000506000000000000" pitchFamily="2" charset="-78"/>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4657047"/>
                  </a:ext>
                </a:extLst>
              </a:tr>
              <a:tr h="415636">
                <a:tc>
                  <a:txBody>
                    <a:bodyPr/>
                    <a:lstStyle/>
                    <a:p>
                      <a:pPr algn="ctr"/>
                      <a:r>
                        <a:rPr lang="fa-IR" sz="1500" dirty="0">
                          <a:effectLst/>
                          <a:latin typeface="Anjoman Condensed" panose="00000506000000000000" pitchFamily="2" charset="-78"/>
                          <a:cs typeface="Anjoman Condensed" panose="00000506000000000000" pitchFamily="2" charset="-78"/>
                        </a:rPr>
                        <a:t>قرارداد با سازمان‌های خارجی</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a-IR" sz="1500" b="1" dirty="0">
                          <a:effectLst/>
                          <a:latin typeface="Anjoman Condensed" panose="00000506000000000000" pitchFamily="2" charset="-78"/>
                          <a:cs typeface="Anjoman Condensed" panose="00000506000000000000" pitchFamily="2" charset="-78"/>
                        </a:rPr>
                        <a:t>فناوری کند + بازار تند</a:t>
                      </a:r>
                      <a:endParaRPr lang="fa-IR" sz="1500" dirty="0">
                        <a:effectLst/>
                        <a:latin typeface="Anjoman Condensed" panose="00000506000000000000" pitchFamily="2" charset="-78"/>
                        <a:cs typeface="Anjoman Condensed" panose="00000506000000000000" pitchFamily="2" charset="-78"/>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3179495"/>
                  </a:ext>
                </a:extLst>
              </a:tr>
              <a:tr h="415636">
                <a:tc>
                  <a:txBody>
                    <a:bodyPr/>
                    <a:lstStyle/>
                    <a:p>
                      <a:pPr algn="ctr"/>
                      <a:r>
                        <a:rPr lang="fa-IR" sz="1500" dirty="0">
                          <a:effectLst/>
                          <a:latin typeface="Anjoman Condensed" panose="00000506000000000000" pitchFamily="2" charset="-78"/>
                          <a:cs typeface="Anjoman Condensed" panose="00000506000000000000" pitchFamily="2" charset="-78"/>
                        </a:rPr>
                        <a:t>خرید شرکت‌های متخصص</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a-IR" sz="1500" b="1" dirty="0">
                          <a:effectLst/>
                          <a:latin typeface="Anjoman Condensed" panose="00000506000000000000" pitchFamily="2" charset="-78"/>
                          <a:cs typeface="Anjoman Condensed" panose="00000506000000000000" pitchFamily="2" charset="-78"/>
                        </a:rPr>
                        <a:t>فناوری تند + بازار تند</a:t>
                      </a:r>
                      <a:endParaRPr lang="fa-IR" sz="1500" dirty="0">
                        <a:effectLst/>
                        <a:latin typeface="Anjoman Condensed" panose="00000506000000000000" pitchFamily="2" charset="-78"/>
                        <a:cs typeface="Anjoman Condensed" panose="00000506000000000000" pitchFamily="2" charset="-78"/>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0860436"/>
                  </a:ext>
                </a:extLst>
              </a:tr>
            </a:tbl>
          </a:graphicData>
        </a:graphic>
      </p:graphicFrame>
      <p:sp>
        <p:nvSpPr>
          <p:cNvPr id="22" name="Rectangle 21">
            <a:extLst>
              <a:ext uri="{FF2B5EF4-FFF2-40B4-BE49-F238E27FC236}">
                <a16:creationId xmlns:a16="http://schemas.microsoft.com/office/drawing/2014/main" id="{ED56AB55-6D1D-1F29-E50C-772511E2B07F}"/>
              </a:ext>
            </a:extLst>
          </p:cNvPr>
          <p:cNvSpPr/>
          <p:nvPr/>
        </p:nvSpPr>
        <p:spPr>
          <a:xfrm>
            <a:off x="1246163" y="3428997"/>
            <a:ext cx="4570524" cy="1517723"/>
          </a:xfrm>
          <a:prstGeom prst="rect">
            <a:avLst/>
          </a:prstGeom>
        </p:spPr>
        <p:txBody>
          <a:bodyPr wrap="square">
            <a:spAutoFit/>
          </a:bodyPr>
          <a:lstStyle/>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شرکت دارویی: آزمایش اثرات داروی جدید</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تولیدکننده قایق: طراحی‌های مختلف در شرایط متفاوت</a:t>
            </a:r>
          </a:p>
          <a:p>
            <a:pPr marL="285750" indent="-285750" algn="r" rtl="1">
              <a:lnSpc>
                <a:spcPct val="250000"/>
              </a:lnSpc>
              <a:buFont typeface="Wingdings" panose="05000000000000000000" pitchFamily="2" charset="2"/>
              <a:buChar char="q"/>
            </a:pPr>
            <a:r>
              <a:rPr lang="fa-IR" sz="1300" dirty="0">
                <a:latin typeface="Anjoman Condensed Bold" panose="00000806000000000000" pitchFamily="2" charset="-78"/>
                <a:cs typeface="Anjoman Condensed Bold" panose="00000806000000000000" pitchFamily="2" charset="-78"/>
              </a:rPr>
              <a:t>شرکت الکترونیک: سیستم ارتباطات برای بازارهای جدید</a:t>
            </a:r>
          </a:p>
        </p:txBody>
      </p:sp>
      <p:sp>
        <p:nvSpPr>
          <p:cNvPr id="23" name="Rectangle 22">
            <a:extLst>
              <a:ext uri="{FF2B5EF4-FFF2-40B4-BE49-F238E27FC236}">
                <a16:creationId xmlns:a16="http://schemas.microsoft.com/office/drawing/2014/main" id="{58CBFF56-FD9E-6089-C686-777F4C5CC4FE}"/>
              </a:ext>
            </a:extLst>
          </p:cNvPr>
          <p:cNvSpPr/>
          <p:nvPr/>
        </p:nvSpPr>
        <p:spPr>
          <a:xfrm>
            <a:off x="5738674" y="3743507"/>
            <a:ext cx="1467934" cy="888705"/>
          </a:xfrm>
          <a:prstGeom prst="rect">
            <a:avLst/>
          </a:prstGeom>
        </p:spPr>
        <p:txBody>
          <a:bodyPr wrap="square">
            <a:spAutoFit/>
          </a:bodyPr>
          <a:lstStyle/>
          <a:p>
            <a:pPr algn="r" rtl="1">
              <a:lnSpc>
                <a:spcPct val="150000"/>
              </a:lnSpc>
            </a:pPr>
            <a:r>
              <a:rPr lang="fa-IR" dirty="0">
                <a:solidFill>
                  <a:srgbClr val="3D8D99"/>
                </a:solidFill>
                <a:latin typeface="Anjoman Condensed Bold" panose="00000806000000000000" pitchFamily="2" charset="-78"/>
                <a:cs typeface="Anjoman Condensed Bold" panose="00000806000000000000" pitchFamily="2" charset="-78"/>
              </a:rPr>
              <a:t>مثــال‌هــــــــــای تحقیق و توسعه</a:t>
            </a:r>
          </a:p>
        </p:txBody>
      </p:sp>
    </p:spTree>
    <p:extLst>
      <p:ext uri="{BB962C8B-B14F-4D97-AF65-F5344CB8AC3E}">
        <p14:creationId xmlns:p14="http://schemas.microsoft.com/office/powerpoint/2010/main" val="3151116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D4DBA2EC-DE71-408D-9473-4D86C19A70AA}"/>
              </a:ext>
            </a:extLst>
          </p:cNvPr>
          <p:cNvSpPr/>
          <p:nvPr/>
        </p:nvSpPr>
        <p:spPr>
          <a:xfrm>
            <a:off x="8630316" y="0"/>
            <a:ext cx="3561685" cy="6858000"/>
          </a:xfrm>
          <a:custGeom>
            <a:avLst/>
            <a:gdLst>
              <a:gd name="connsiteX0" fmla="*/ 1837596 w 3561685"/>
              <a:gd name="connsiteY0" fmla="*/ 0 h 6858000"/>
              <a:gd name="connsiteX1" fmla="*/ 3561685 w 3561685"/>
              <a:gd name="connsiteY1" fmla="*/ 0 h 6858000"/>
              <a:gd name="connsiteX2" fmla="*/ 3561685 w 3561685"/>
              <a:gd name="connsiteY2" fmla="*/ 6858000 h 6858000"/>
              <a:gd name="connsiteX3" fmla="*/ 0 w 35616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61685" h="6858000">
                <a:moveTo>
                  <a:pt x="1837596" y="0"/>
                </a:moveTo>
                <a:lnTo>
                  <a:pt x="3561685" y="0"/>
                </a:lnTo>
                <a:lnTo>
                  <a:pt x="356168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Picture Placeholder 5">
            <a:extLst>
              <a:ext uri="{FF2B5EF4-FFF2-40B4-BE49-F238E27FC236}">
                <a16:creationId xmlns:a16="http://schemas.microsoft.com/office/drawing/2014/main" id="{1C6DD6BC-49BD-1FF7-4A6F-F66F4CA91B6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703" b="9703"/>
          <a:stretch>
            <a:fillRect/>
          </a:stretch>
        </p:blipFill>
        <p:spPr/>
      </p:pic>
      <p:sp>
        <p:nvSpPr>
          <p:cNvPr id="8" name="Oval 7">
            <a:extLst>
              <a:ext uri="{FF2B5EF4-FFF2-40B4-BE49-F238E27FC236}">
                <a16:creationId xmlns:a16="http://schemas.microsoft.com/office/drawing/2014/main" id="{BE0A49E5-F081-4D57-9C5C-F5F05027152F}"/>
              </a:ext>
            </a:extLst>
          </p:cNvPr>
          <p:cNvSpPr/>
          <p:nvPr/>
        </p:nvSpPr>
        <p:spPr>
          <a:xfrm>
            <a:off x="8086566" y="2048376"/>
            <a:ext cx="732924" cy="732924"/>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Icon 1">
            <a:extLst>
              <a:ext uri="{FF2B5EF4-FFF2-40B4-BE49-F238E27FC236}">
                <a16:creationId xmlns:a16="http://schemas.microsoft.com/office/drawing/2014/main" id="{A4CF1675-9C18-4E35-B454-8445E895F3F7}"/>
              </a:ext>
            </a:extLst>
          </p:cNvPr>
          <p:cNvSpPr>
            <a:spLocks/>
          </p:cNvSpPr>
          <p:nvPr/>
        </p:nvSpPr>
        <p:spPr>
          <a:xfrm>
            <a:off x="8293454" y="2255264"/>
            <a:ext cx="319148" cy="319148"/>
          </a:xfrm>
          <a:custGeom>
            <a:avLst/>
            <a:gdLst>
              <a:gd name="connsiteX0" fmla="*/ 1225550 w 1225550"/>
              <a:gd name="connsiteY0" fmla="*/ 612775 h 1225550"/>
              <a:gd name="connsiteX1" fmla="*/ 1121725 w 1225550"/>
              <a:gd name="connsiteY1" fmla="*/ 952954 h 1225550"/>
              <a:gd name="connsiteX2" fmla="*/ 1055320 w 1225550"/>
              <a:gd name="connsiteY2" fmla="*/ 966138 h 1225550"/>
              <a:gd name="connsiteX3" fmla="*/ 1042127 w 1225550"/>
              <a:gd name="connsiteY3" fmla="*/ 899733 h 1225550"/>
              <a:gd name="connsiteX4" fmla="*/ 1129804 w 1225550"/>
              <a:gd name="connsiteY4" fmla="*/ 612775 h 1225550"/>
              <a:gd name="connsiteX5" fmla="*/ 612775 w 1225550"/>
              <a:gd name="connsiteY5" fmla="*/ 95746 h 1225550"/>
              <a:gd name="connsiteX6" fmla="*/ 95746 w 1225550"/>
              <a:gd name="connsiteY6" fmla="*/ 612775 h 1225550"/>
              <a:gd name="connsiteX7" fmla="*/ 612775 w 1225550"/>
              <a:gd name="connsiteY7" fmla="*/ 1129804 h 1225550"/>
              <a:gd name="connsiteX8" fmla="*/ 880238 w 1225550"/>
              <a:gd name="connsiteY8" fmla="*/ 1055348 h 1225550"/>
              <a:gd name="connsiteX9" fmla="*/ 945979 w 1225550"/>
              <a:gd name="connsiteY9" fmla="*/ 1071487 h 1225550"/>
              <a:gd name="connsiteX10" fmla="*/ 929840 w 1225550"/>
              <a:gd name="connsiteY10" fmla="*/ 1137237 h 1225550"/>
              <a:gd name="connsiteX11" fmla="*/ 612775 w 1225550"/>
              <a:gd name="connsiteY11" fmla="*/ 1225550 h 1225550"/>
              <a:gd name="connsiteX12" fmla="*/ 179477 w 1225550"/>
              <a:gd name="connsiteY12" fmla="*/ 1046073 h 1225550"/>
              <a:gd name="connsiteX13" fmla="*/ 0 w 1225550"/>
              <a:gd name="connsiteY13" fmla="*/ 612775 h 1225550"/>
              <a:gd name="connsiteX14" fmla="*/ 179477 w 1225550"/>
              <a:gd name="connsiteY14" fmla="*/ 179477 h 1225550"/>
              <a:gd name="connsiteX15" fmla="*/ 612775 w 1225550"/>
              <a:gd name="connsiteY15" fmla="*/ 0 h 1225550"/>
              <a:gd name="connsiteX16" fmla="*/ 1046073 w 1225550"/>
              <a:gd name="connsiteY16" fmla="*/ 179477 h 1225550"/>
              <a:gd name="connsiteX17" fmla="*/ 1225550 w 1225550"/>
              <a:gd name="connsiteY17" fmla="*/ 612775 h 1225550"/>
              <a:gd name="connsiteX18" fmla="*/ 957461 w 1225550"/>
              <a:gd name="connsiteY18" fmla="*/ 612775 h 1225550"/>
              <a:gd name="connsiteX19" fmla="*/ 909588 w 1225550"/>
              <a:gd name="connsiteY19" fmla="*/ 564902 h 1225550"/>
              <a:gd name="connsiteX20" fmla="*/ 413662 w 1225550"/>
              <a:gd name="connsiteY20" fmla="*/ 564902 h 1225550"/>
              <a:gd name="connsiteX21" fmla="*/ 586679 w 1225550"/>
              <a:gd name="connsiteY21" fmla="*/ 393008 h 1225550"/>
              <a:gd name="connsiteX22" fmla="*/ 586894 w 1225550"/>
              <a:gd name="connsiteY22" fmla="*/ 325303 h 1225550"/>
              <a:gd name="connsiteX23" fmla="*/ 519189 w 1225550"/>
              <a:gd name="connsiteY23" fmla="*/ 325088 h 1225550"/>
              <a:gd name="connsiteX24" fmla="*/ 332007 w 1225550"/>
              <a:gd name="connsiteY24" fmla="*/ 511063 h 1225550"/>
              <a:gd name="connsiteX25" fmla="*/ 289632 w 1225550"/>
              <a:gd name="connsiteY25" fmla="*/ 612775 h 1225550"/>
              <a:gd name="connsiteX26" fmla="*/ 332007 w 1225550"/>
              <a:gd name="connsiteY26" fmla="*/ 714477 h 1225550"/>
              <a:gd name="connsiteX27" fmla="*/ 519189 w 1225550"/>
              <a:gd name="connsiteY27" fmla="*/ 900462 h 1225550"/>
              <a:gd name="connsiteX28" fmla="*/ 552934 w 1225550"/>
              <a:gd name="connsiteY28" fmla="*/ 914375 h 1225550"/>
              <a:gd name="connsiteX29" fmla="*/ 586894 w 1225550"/>
              <a:gd name="connsiteY29" fmla="*/ 900247 h 1225550"/>
              <a:gd name="connsiteX30" fmla="*/ 586679 w 1225550"/>
              <a:gd name="connsiteY30" fmla="*/ 832542 h 1225550"/>
              <a:gd name="connsiteX31" fmla="*/ 413662 w 1225550"/>
              <a:gd name="connsiteY31" fmla="*/ 660648 h 1225550"/>
              <a:gd name="connsiteX32" fmla="*/ 909588 w 1225550"/>
              <a:gd name="connsiteY32" fmla="*/ 660648 h 1225550"/>
              <a:gd name="connsiteX33" fmla="*/ 957461 w 1225550"/>
              <a:gd name="connsiteY33" fmla="*/ 612775 h 1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25550" h="1225550">
                <a:moveTo>
                  <a:pt x="1225550" y="612775"/>
                </a:moveTo>
                <a:cubicBezTo>
                  <a:pt x="1225550" y="733729"/>
                  <a:pt x="1189645" y="851364"/>
                  <a:pt x="1121725" y="952954"/>
                </a:cubicBezTo>
                <a:cubicBezTo>
                  <a:pt x="1107036" y="974927"/>
                  <a:pt x="1077303" y="980836"/>
                  <a:pt x="1055320" y="966138"/>
                </a:cubicBezTo>
                <a:cubicBezTo>
                  <a:pt x="1033338" y="951449"/>
                  <a:pt x="1027438" y="921715"/>
                  <a:pt x="1042127" y="899733"/>
                </a:cubicBezTo>
                <a:cubicBezTo>
                  <a:pt x="1099491" y="813945"/>
                  <a:pt x="1129804" y="714720"/>
                  <a:pt x="1129804" y="612775"/>
                </a:cubicBezTo>
                <a:cubicBezTo>
                  <a:pt x="1129804" y="327687"/>
                  <a:pt x="897863" y="95746"/>
                  <a:pt x="612775" y="95746"/>
                </a:cubicBezTo>
                <a:cubicBezTo>
                  <a:pt x="327687" y="95746"/>
                  <a:pt x="95746" y="327687"/>
                  <a:pt x="95746" y="612775"/>
                </a:cubicBezTo>
                <a:cubicBezTo>
                  <a:pt x="95746" y="897863"/>
                  <a:pt x="327687" y="1129804"/>
                  <a:pt x="612775" y="1129804"/>
                </a:cubicBezTo>
                <a:cubicBezTo>
                  <a:pt x="707343" y="1129804"/>
                  <a:pt x="799826" y="1104054"/>
                  <a:pt x="880238" y="1055348"/>
                </a:cubicBezTo>
                <a:cubicBezTo>
                  <a:pt x="902846" y="1041650"/>
                  <a:pt x="932281" y="1048878"/>
                  <a:pt x="945979" y="1071487"/>
                </a:cubicBezTo>
                <a:cubicBezTo>
                  <a:pt x="959686" y="1094105"/>
                  <a:pt x="952459" y="1123539"/>
                  <a:pt x="929840" y="1137237"/>
                </a:cubicBezTo>
                <a:cubicBezTo>
                  <a:pt x="834468" y="1195012"/>
                  <a:pt x="724828" y="1225550"/>
                  <a:pt x="612775" y="1225550"/>
                </a:cubicBezTo>
                <a:cubicBezTo>
                  <a:pt x="449100" y="1225550"/>
                  <a:pt x="295214" y="1161810"/>
                  <a:pt x="179477" y="1046073"/>
                </a:cubicBezTo>
                <a:cubicBezTo>
                  <a:pt x="63740" y="930336"/>
                  <a:pt x="0" y="776450"/>
                  <a:pt x="0" y="612775"/>
                </a:cubicBezTo>
                <a:cubicBezTo>
                  <a:pt x="0" y="449100"/>
                  <a:pt x="63740" y="295214"/>
                  <a:pt x="179477" y="179477"/>
                </a:cubicBezTo>
                <a:cubicBezTo>
                  <a:pt x="295214" y="63740"/>
                  <a:pt x="449100" y="0"/>
                  <a:pt x="612775" y="0"/>
                </a:cubicBezTo>
                <a:cubicBezTo>
                  <a:pt x="776450" y="0"/>
                  <a:pt x="930336" y="63740"/>
                  <a:pt x="1046073" y="179477"/>
                </a:cubicBezTo>
                <a:cubicBezTo>
                  <a:pt x="1161810" y="295214"/>
                  <a:pt x="1225550" y="449100"/>
                  <a:pt x="1225550" y="612775"/>
                </a:cubicBezTo>
                <a:close/>
                <a:moveTo>
                  <a:pt x="957461" y="612775"/>
                </a:moveTo>
                <a:cubicBezTo>
                  <a:pt x="957461" y="586333"/>
                  <a:pt x="936030" y="564902"/>
                  <a:pt x="909588" y="564902"/>
                </a:cubicBezTo>
                <a:lnTo>
                  <a:pt x="413662" y="564902"/>
                </a:lnTo>
                <a:lnTo>
                  <a:pt x="586679" y="393008"/>
                </a:lnTo>
                <a:cubicBezTo>
                  <a:pt x="605435" y="374373"/>
                  <a:pt x="605529" y="344059"/>
                  <a:pt x="586894" y="325303"/>
                </a:cubicBezTo>
                <a:cubicBezTo>
                  <a:pt x="568259" y="306546"/>
                  <a:pt x="537945" y="306453"/>
                  <a:pt x="519189" y="325088"/>
                </a:cubicBezTo>
                <a:lnTo>
                  <a:pt x="332007" y="511063"/>
                </a:lnTo>
                <a:cubicBezTo>
                  <a:pt x="304676" y="538217"/>
                  <a:pt x="289632" y="574336"/>
                  <a:pt x="289632" y="612775"/>
                </a:cubicBezTo>
                <a:cubicBezTo>
                  <a:pt x="289632" y="651214"/>
                  <a:pt x="304676" y="687334"/>
                  <a:pt x="332007" y="714477"/>
                </a:cubicBezTo>
                <a:lnTo>
                  <a:pt x="519189" y="900462"/>
                </a:lnTo>
                <a:cubicBezTo>
                  <a:pt x="528530" y="909738"/>
                  <a:pt x="540732" y="914375"/>
                  <a:pt x="552934" y="914375"/>
                </a:cubicBezTo>
                <a:cubicBezTo>
                  <a:pt x="565239" y="914375"/>
                  <a:pt x="577534" y="909663"/>
                  <a:pt x="586894" y="900247"/>
                </a:cubicBezTo>
                <a:cubicBezTo>
                  <a:pt x="605529" y="881491"/>
                  <a:pt x="605435" y="851177"/>
                  <a:pt x="586679" y="832542"/>
                </a:cubicBezTo>
                <a:lnTo>
                  <a:pt x="413662" y="660648"/>
                </a:lnTo>
                <a:lnTo>
                  <a:pt x="909588" y="660648"/>
                </a:lnTo>
                <a:cubicBezTo>
                  <a:pt x="936030" y="660648"/>
                  <a:pt x="957461" y="639217"/>
                  <a:pt x="957461" y="612775"/>
                </a:cubicBezTo>
                <a:close/>
              </a:path>
            </a:pathLst>
          </a:custGeom>
          <a:solidFill>
            <a:schemeClr val="bg1"/>
          </a:solidFill>
          <a:ln w="238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21C1263B-9472-4AF4-B3BC-13109981EFEB}"/>
              </a:ext>
            </a:extLst>
          </p:cNvPr>
          <p:cNvSpPr txBox="1"/>
          <p:nvPr/>
        </p:nvSpPr>
        <p:spPr>
          <a:xfrm>
            <a:off x="1175010" y="835645"/>
            <a:ext cx="4463081" cy="1419619"/>
          </a:xfrm>
          <a:prstGeom prst="rect">
            <a:avLst/>
          </a:prstGeom>
          <a:noFill/>
        </p:spPr>
        <p:txBody>
          <a:bodyPr wrap="none" rtlCol="0">
            <a:spAutoFit/>
          </a:bodyPr>
          <a:lstStyle/>
          <a:p>
            <a:pPr algn="r">
              <a:lnSpc>
                <a:spcPct val="150000"/>
              </a:lnSpc>
            </a:pPr>
            <a:r>
              <a:rPr lang="fa-IR" sz="2000" dirty="0">
                <a:solidFill>
                  <a:schemeClr val="tx1">
                    <a:lumMod val="85000"/>
                    <a:lumOff val="15000"/>
                  </a:schemeClr>
                </a:solidFill>
                <a:latin typeface="Anjoman Condensed Black" panose="00000A06000000000000" pitchFamily="2" charset="-78"/>
                <a:cs typeface="Anjoman Condensed Black" panose="00000A06000000000000" pitchFamily="2" charset="-78"/>
              </a:rPr>
              <a:t>کمتر از  </a:t>
            </a:r>
            <a:r>
              <a:rPr lang="fa-IR" sz="3000" dirty="0">
                <a:solidFill>
                  <a:srgbClr val="FF9E00"/>
                </a:solidFill>
                <a:latin typeface="Anjoman Condensed Black" panose="00000A06000000000000" pitchFamily="2" charset="-78"/>
                <a:cs typeface="Anjoman Condensed Black" panose="00000A06000000000000" pitchFamily="2" charset="-78"/>
              </a:rPr>
              <a:t>ده درصد </a:t>
            </a:r>
            <a:r>
              <a:rPr lang="fa-IR" sz="2000" dirty="0">
                <a:solidFill>
                  <a:schemeClr val="tx1">
                    <a:lumMod val="85000"/>
                    <a:lumOff val="15000"/>
                  </a:schemeClr>
                </a:solidFill>
                <a:latin typeface="Anjoman Condensed Black" panose="00000A06000000000000" pitchFamily="2" charset="-78"/>
                <a:cs typeface="Anjoman Condensed Black" panose="00000A06000000000000" pitchFamily="2" charset="-78"/>
              </a:rPr>
              <a:t>استراتژی‌های تدوین شده</a:t>
            </a:r>
          </a:p>
          <a:p>
            <a:pPr algn="r">
              <a:lnSpc>
                <a:spcPct val="150000"/>
              </a:lnSpc>
            </a:pPr>
            <a:r>
              <a:rPr lang="fa-IR" sz="2000" dirty="0">
                <a:solidFill>
                  <a:schemeClr val="tx1">
                    <a:lumMod val="85000"/>
                    <a:lumOff val="15000"/>
                  </a:schemeClr>
                </a:solidFill>
                <a:latin typeface="Anjoman Condensed Black" panose="00000A06000000000000" pitchFamily="2" charset="-78"/>
                <a:cs typeface="Anjoman Condensed Black" panose="00000A06000000000000" pitchFamily="2" charset="-78"/>
              </a:rPr>
              <a:t> با </a:t>
            </a:r>
            <a:r>
              <a:rPr lang="fa-IR" sz="3000" dirty="0">
                <a:solidFill>
                  <a:srgbClr val="3D8D99"/>
                </a:solidFill>
                <a:latin typeface="Anjoman Condensed Black" panose="00000A06000000000000" pitchFamily="2" charset="-78"/>
                <a:cs typeface="Anjoman Condensed Black" panose="00000A06000000000000" pitchFamily="2" charset="-78"/>
              </a:rPr>
              <a:t>موفقیت</a:t>
            </a:r>
            <a:r>
              <a:rPr lang="fa-IR" sz="2000" dirty="0">
                <a:solidFill>
                  <a:schemeClr val="tx1">
                    <a:lumMod val="85000"/>
                    <a:lumOff val="15000"/>
                  </a:schemeClr>
                </a:solidFill>
                <a:latin typeface="Anjoman Condensed Black" panose="00000A06000000000000" pitchFamily="2" charset="-78"/>
                <a:cs typeface="Anjoman Condensed Black" panose="00000A06000000000000" pitchFamily="2" charset="-78"/>
              </a:rPr>
              <a:t> اجرا می‌شوند</a:t>
            </a:r>
            <a:endParaRPr lang="en-ID" sz="2000" dirty="0">
              <a:solidFill>
                <a:schemeClr val="accent1"/>
              </a:solidFill>
              <a:latin typeface="Anjoman Condensed Black" panose="00000A06000000000000" pitchFamily="2" charset="-78"/>
              <a:cs typeface="Anjoman Condensed Black" panose="00000A06000000000000" pitchFamily="2" charset="-78"/>
            </a:endParaRPr>
          </a:p>
        </p:txBody>
      </p:sp>
      <p:grpSp>
        <p:nvGrpSpPr>
          <p:cNvPr id="11" name="Group 10">
            <a:extLst>
              <a:ext uri="{FF2B5EF4-FFF2-40B4-BE49-F238E27FC236}">
                <a16:creationId xmlns:a16="http://schemas.microsoft.com/office/drawing/2014/main" id="{EE8D87F2-F44F-4E85-8A8B-2A6E68781F75}"/>
              </a:ext>
            </a:extLst>
          </p:cNvPr>
          <p:cNvGrpSpPr/>
          <p:nvPr/>
        </p:nvGrpSpPr>
        <p:grpSpPr>
          <a:xfrm>
            <a:off x="965147" y="4947802"/>
            <a:ext cx="485776" cy="213244"/>
            <a:chOff x="10352624" y="6174642"/>
            <a:chExt cx="1102715" cy="484066"/>
          </a:xfrm>
          <a:solidFill>
            <a:schemeClr val="accent1"/>
          </a:solidFill>
        </p:grpSpPr>
        <p:sp>
          <p:nvSpPr>
            <p:cNvPr id="12" name="Freeform 459">
              <a:extLst>
                <a:ext uri="{FF2B5EF4-FFF2-40B4-BE49-F238E27FC236}">
                  <a16:creationId xmlns:a16="http://schemas.microsoft.com/office/drawing/2014/main" id="{7F49DB15-A858-4C6D-ABF3-23DCC8A5A68A}"/>
                </a:ext>
              </a:extLst>
            </p:cNvPr>
            <p:cNvSpPr>
              <a:spLocks noEditPoints="1"/>
            </p:cNvSpPr>
            <p:nvPr/>
          </p:nvSpPr>
          <p:spPr bwMode="auto">
            <a:xfrm>
              <a:off x="10968068" y="6174642"/>
              <a:ext cx="487271" cy="484066"/>
            </a:xfrm>
            <a:custGeom>
              <a:avLst/>
              <a:gdLst>
                <a:gd name="T0" fmla="*/ 32 w 64"/>
                <a:gd name="T1" fmla="*/ 4 h 64"/>
                <a:gd name="T2" fmla="*/ 60 w 64"/>
                <a:gd name="T3" fmla="*/ 32 h 64"/>
                <a:gd name="T4" fmla="*/ 32 w 64"/>
                <a:gd name="T5" fmla="*/ 60 h 64"/>
                <a:gd name="T6" fmla="*/ 4 w 64"/>
                <a:gd name="T7" fmla="*/ 32 h 64"/>
                <a:gd name="T8" fmla="*/ 32 w 64"/>
                <a:gd name="T9" fmla="*/ 4 h 64"/>
                <a:gd name="T10" fmla="*/ 32 w 64"/>
                <a:gd name="T11" fmla="*/ 0 h 64"/>
                <a:gd name="T12" fmla="*/ 0 w 64"/>
                <a:gd name="T13" fmla="*/ 32 h 64"/>
                <a:gd name="T14" fmla="*/ 32 w 64"/>
                <a:gd name="T15" fmla="*/ 64 h 64"/>
                <a:gd name="T16" fmla="*/ 64 w 64"/>
                <a:gd name="T17" fmla="*/ 32 h 64"/>
                <a:gd name="T18" fmla="*/ 32 w 64"/>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4"/>
                  </a:moveTo>
                  <a:cubicBezTo>
                    <a:pt x="48" y="4"/>
                    <a:pt x="60" y="17"/>
                    <a:pt x="60" y="32"/>
                  </a:cubicBezTo>
                  <a:cubicBezTo>
                    <a:pt x="60" y="47"/>
                    <a:pt x="48" y="60"/>
                    <a:pt x="32" y="60"/>
                  </a:cubicBezTo>
                  <a:cubicBezTo>
                    <a:pt x="17" y="60"/>
                    <a:pt x="4" y="47"/>
                    <a:pt x="4" y="32"/>
                  </a:cubicBezTo>
                  <a:cubicBezTo>
                    <a:pt x="4" y="17"/>
                    <a:pt x="17" y="4"/>
                    <a:pt x="32" y="4"/>
                  </a:cubicBezTo>
                  <a:moveTo>
                    <a:pt x="32" y="0"/>
                  </a:moveTo>
                  <a:cubicBezTo>
                    <a:pt x="15" y="0"/>
                    <a:pt x="0" y="14"/>
                    <a:pt x="0" y="32"/>
                  </a:cubicBezTo>
                  <a:cubicBezTo>
                    <a:pt x="0" y="50"/>
                    <a:pt x="15" y="64"/>
                    <a:pt x="32" y="64"/>
                  </a:cubicBezTo>
                  <a:cubicBezTo>
                    <a:pt x="50" y="64"/>
                    <a:pt x="64" y="50"/>
                    <a:pt x="64" y="32"/>
                  </a:cubicBezTo>
                  <a:cubicBezTo>
                    <a:pt x="64" y="14"/>
                    <a:pt x="50"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460">
              <a:extLst>
                <a:ext uri="{FF2B5EF4-FFF2-40B4-BE49-F238E27FC236}">
                  <a16:creationId xmlns:a16="http://schemas.microsoft.com/office/drawing/2014/main" id="{6EFB2DA1-85F0-47F7-A920-BA47788B017B}"/>
                </a:ext>
              </a:extLst>
            </p:cNvPr>
            <p:cNvSpPr>
              <a:spLocks/>
            </p:cNvSpPr>
            <p:nvPr/>
          </p:nvSpPr>
          <p:spPr bwMode="auto">
            <a:xfrm>
              <a:off x="11150794" y="6257991"/>
              <a:ext cx="182727" cy="310957"/>
            </a:xfrm>
            <a:custGeom>
              <a:avLst/>
              <a:gdLst>
                <a:gd name="T0" fmla="*/ 0 w 57"/>
                <a:gd name="T1" fmla="*/ 71 h 97"/>
                <a:gd name="T2" fmla="*/ 28 w 57"/>
                <a:gd name="T3" fmla="*/ 47 h 97"/>
                <a:gd name="T4" fmla="*/ 0 w 57"/>
                <a:gd name="T5" fmla="*/ 23 h 97"/>
                <a:gd name="T6" fmla="*/ 0 w 57"/>
                <a:gd name="T7" fmla="*/ 0 h 97"/>
                <a:gd name="T8" fmla="*/ 57 w 57"/>
                <a:gd name="T9" fmla="*/ 47 h 97"/>
                <a:gd name="T10" fmla="*/ 0 w 57"/>
                <a:gd name="T11" fmla="*/ 97 h 97"/>
                <a:gd name="T12" fmla="*/ 0 w 57"/>
                <a:gd name="T13" fmla="*/ 71 h 97"/>
              </a:gdLst>
              <a:ahLst/>
              <a:cxnLst>
                <a:cxn ang="0">
                  <a:pos x="T0" y="T1"/>
                </a:cxn>
                <a:cxn ang="0">
                  <a:pos x="T2" y="T3"/>
                </a:cxn>
                <a:cxn ang="0">
                  <a:pos x="T4" y="T5"/>
                </a:cxn>
                <a:cxn ang="0">
                  <a:pos x="T6" y="T7"/>
                </a:cxn>
                <a:cxn ang="0">
                  <a:pos x="T8" y="T9"/>
                </a:cxn>
                <a:cxn ang="0">
                  <a:pos x="T10" y="T11"/>
                </a:cxn>
                <a:cxn ang="0">
                  <a:pos x="T12" y="T13"/>
                </a:cxn>
              </a:cxnLst>
              <a:rect l="0" t="0" r="r" b="b"/>
              <a:pathLst>
                <a:path w="57" h="97">
                  <a:moveTo>
                    <a:pt x="0" y="71"/>
                  </a:moveTo>
                  <a:lnTo>
                    <a:pt x="28" y="47"/>
                  </a:lnTo>
                  <a:lnTo>
                    <a:pt x="0" y="23"/>
                  </a:lnTo>
                  <a:lnTo>
                    <a:pt x="0" y="0"/>
                  </a:lnTo>
                  <a:lnTo>
                    <a:pt x="57" y="47"/>
                  </a:lnTo>
                  <a:lnTo>
                    <a:pt x="0" y="97"/>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461">
              <a:extLst>
                <a:ext uri="{FF2B5EF4-FFF2-40B4-BE49-F238E27FC236}">
                  <a16:creationId xmlns:a16="http://schemas.microsoft.com/office/drawing/2014/main" id="{D6F5EBA4-6F17-473A-8818-3D3490645BD2}"/>
                </a:ext>
              </a:extLst>
            </p:cNvPr>
            <p:cNvSpPr>
              <a:spLocks noEditPoints="1"/>
            </p:cNvSpPr>
            <p:nvPr/>
          </p:nvSpPr>
          <p:spPr bwMode="auto">
            <a:xfrm>
              <a:off x="10352624" y="6174642"/>
              <a:ext cx="487271" cy="484066"/>
            </a:xfrm>
            <a:custGeom>
              <a:avLst/>
              <a:gdLst>
                <a:gd name="T0" fmla="*/ 32 w 64"/>
                <a:gd name="T1" fmla="*/ 4 h 64"/>
                <a:gd name="T2" fmla="*/ 60 w 64"/>
                <a:gd name="T3" fmla="*/ 32 h 64"/>
                <a:gd name="T4" fmla="*/ 32 w 64"/>
                <a:gd name="T5" fmla="*/ 60 h 64"/>
                <a:gd name="T6" fmla="*/ 4 w 64"/>
                <a:gd name="T7" fmla="*/ 32 h 64"/>
                <a:gd name="T8" fmla="*/ 32 w 64"/>
                <a:gd name="T9" fmla="*/ 4 h 64"/>
                <a:gd name="T10" fmla="*/ 32 w 64"/>
                <a:gd name="T11" fmla="*/ 0 h 64"/>
                <a:gd name="T12" fmla="*/ 0 w 64"/>
                <a:gd name="T13" fmla="*/ 32 h 64"/>
                <a:gd name="T14" fmla="*/ 32 w 64"/>
                <a:gd name="T15" fmla="*/ 64 h 64"/>
                <a:gd name="T16" fmla="*/ 64 w 64"/>
                <a:gd name="T17" fmla="*/ 32 h 64"/>
                <a:gd name="T18" fmla="*/ 32 w 64"/>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4"/>
                  </a:moveTo>
                  <a:cubicBezTo>
                    <a:pt x="48" y="4"/>
                    <a:pt x="60" y="17"/>
                    <a:pt x="60" y="32"/>
                  </a:cubicBezTo>
                  <a:cubicBezTo>
                    <a:pt x="60" y="47"/>
                    <a:pt x="48" y="60"/>
                    <a:pt x="32" y="60"/>
                  </a:cubicBezTo>
                  <a:cubicBezTo>
                    <a:pt x="17" y="60"/>
                    <a:pt x="4" y="47"/>
                    <a:pt x="4" y="32"/>
                  </a:cubicBezTo>
                  <a:cubicBezTo>
                    <a:pt x="4" y="17"/>
                    <a:pt x="17" y="4"/>
                    <a:pt x="32" y="4"/>
                  </a:cubicBezTo>
                  <a:moveTo>
                    <a:pt x="32" y="0"/>
                  </a:moveTo>
                  <a:cubicBezTo>
                    <a:pt x="15" y="0"/>
                    <a:pt x="0" y="14"/>
                    <a:pt x="0" y="32"/>
                  </a:cubicBezTo>
                  <a:cubicBezTo>
                    <a:pt x="0" y="50"/>
                    <a:pt x="15" y="64"/>
                    <a:pt x="32" y="64"/>
                  </a:cubicBezTo>
                  <a:cubicBezTo>
                    <a:pt x="50" y="64"/>
                    <a:pt x="64" y="50"/>
                    <a:pt x="64" y="32"/>
                  </a:cubicBezTo>
                  <a:cubicBezTo>
                    <a:pt x="64" y="14"/>
                    <a:pt x="50"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462">
              <a:extLst>
                <a:ext uri="{FF2B5EF4-FFF2-40B4-BE49-F238E27FC236}">
                  <a16:creationId xmlns:a16="http://schemas.microsoft.com/office/drawing/2014/main" id="{F2292DC5-7F64-4793-B688-C13C30BD41A2}"/>
                </a:ext>
              </a:extLst>
            </p:cNvPr>
            <p:cNvSpPr>
              <a:spLocks/>
            </p:cNvSpPr>
            <p:nvPr/>
          </p:nvSpPr>
          <p:spPr bwMode="auto">
            <a:xfrm>
              <a:off x="10474442" y="6264402"/>
              <a:ext cx="182727" cy="310957"/>
            </a:xfrm>
            <a:custGeom>
              <a:avLst/>
              <a:gdLst>
                <a:gd name="T0" fmla="*/ 57 w 57"/>
                <a:gd name="T1" fmla="*/ 26 h 97"/>
                <a:gd name="T2" fmla="*/ 31 w 57"/>
                <a:gd name="T3" fmla="*/ 50 h 97"/>
                <a:gd name="T4" fmla="*/ 57 w 57"/>
                <a:gd name="T5" fmla="*/ 73 h 97"/>
                <a:gd name="T6" fmla="*/ 57 w 57"/>
                <a:gd name="T7" fmla="*/ 97 h 97"/>
                <a:gd name="T8" fmla="*/ 0 w 57"/>
                <a:gd name="T9" fmla="*/ 50 h 97"/>
                <a:gd name="T10" fmla="*/ 57 w 57"/>
                <a:gd name="T11" fmla="*/ 0 h 97"/>
                <a:gd name="T12" fmla="*/ 57 w 57"/>
                <a:gd name="T13" fmla="*/ 26 h 97"/>
              </a:gdLst>
              <a:ahLst/>
              <a:cxnLst>
                <a:cxn ang="0">
                  <a:pos x="T0" y="T1"/>
                </a:cxn>
                <a:cxn ang="0">
                  <a:pos x="T2" y="T3"/>
                </a:cxn>
                <a:cxn ang="0">
                  <a:pos x="T4" y="T5"/>
                </a:cxn>
                <a:cxn ang="0">
                  <a:pos x="T6" y="T7"/>
                </a:cxn>
                <a:cxn ang="0">
                  <a:pos x="T8" y="T9"/>
                </a:cxn>
                <a:cxn ang="0">
                  <a:pos x="T10" y="T11"/>
                </a:cxn>
                <a:cxn ang="0">
                  <a:pos x="T12" y="T13"/>
                </a:cxn>
              </a:cxnLst>
              <a:rect l="0" t="0" r="r" b="b"/>
              <a:pathLst>
                <a:path w="57" h="97">
                  <a:moveTo>
                    <a:pt x="57" y="26"/>
                  </a:moveTo>
                  <a:lnTo>
                    <a:pt x="31" y="50"/>
                  </a:lnTo>
                  <a:lnTo>
                    <a:pt x="57" y="73"/>
                  </a:lnTo>
                  <a:lnTo>
                    <a:pt x="57" y="97"/>
                  </a:lnTo>
                  <a:lnTo>
                    <a:pt x="0" y="50"/>
                  </a:lnTo>
                  <a:lnTo>
                    <a:pt x="57" y="0"/>
                  </a:lnTo>
                  <a:lnTo>
                    <a:pt x="5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46" name="TextBox 45">
            <a:extLst>
              <a:ext uri="{FF2B5EF4-FFF2-40B4-BE49-F238E27FC236}">
                <a16:creationId xmlns:a16="http://schemas.microsoft.com/office/drawing/2014/main" id="{A96E0D55-6DEF-4B65-8A32-17F81C4C6084}"/>
              </a:ext>
            </a:extLst>
          </p:cNvPr>
          <p:cNvSpPr txBox="1"/>
          <p:nvPr/>
        </p:nvSpPr>
        <p:spPr>
          <a:xfrm>
            <a:off x="4560160" y="2801604"/>
            <a:ext cx="1441420" cy="400110"/>
          </a:xfrm>
          <a:prstGeom prst="rect">
            <a:avLst/>
          </a:prstGeom>
          <a:noFill/>
        </p:spPr>
        <p:txBody>
          <a:bodyPr wrap="none" rtlCol="0">
            <a:spAutoFit/>
          </a:bodyPr>
          <a:lstStyle/>
          <a:p>
            <a:r>
              <a:rPr lang="fa-IR" sz="2000" b="1" dirty="0">
                <a:solidFill>
                  <a:schemeClr val="tx1">
                    <a:lumMod val="85000"/>
                    <a:lumOff val="15000"/>
                  </a:schemeClr>
                </a:solidFill>
                <a:latin typeface="Anjoman Condensed Bold" panose="00000806000000000000" pitchFamily="2" charset="-78"/>
                <a:cs typeface="Anjoman Condensed Bold" panose="00000806000000000000" pitchFamily="2" charset="-78"/>
              </a:rPr>
              <a:t>دلایل شکست:</a:t>
            </a:r>
            <a:endParaRPr lang="en-ID" sz="20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sp>
        <p:nvSpPr>
          <p:cNvPr id="4" name="TextBox 3">
            <a:extLst>
              <a:ext uri="{FF2B5EF4-FFF2-40B4-BE49-F238E27FC236}">
                <a16:creationId xmlns:a16="http://schemas.microsoft.com/office/drawing/2014/main" id="{D967BACA-B8A2-D964-2F40-69557FB0FD66}"/>
              </a:ext>
            </a:extLst>
          </p:cNvPr>
          <p:cNvSpPr txBox="1"/>
          <p:nvPr/>
        </p:nvSpPr>
        <p:spPr>
          <a:xfrm>
            <a:off x="2114222" y="3201714"/>
            <a:ext cx="3522053" cy="1900520"/>
          </a:xfrm>
          <a:prstGeom prst="rect">
            <a:avLst/>
          </a:prstGeom>
          <a:noFill/>
        </p:spPr>
        <p:txBody>
          <a:bodyPr wrap="square" rtlCol="0">
            <a:spAutoFit/>
          </a:bodyPr>
          <a:lstStyle/>
          <a:p>
            <a:pPr marL="342900" indent="-342900" algn="r" rtl="1">
              <a:lnSpc>
                <a:spcPct val="150000"/>
              </a:lnSpc>
              <a:buFont typeface="Wingdings" panose="05000000000000000000" pitchFamily="2" charset="2"/>
              <a:buChar char="q"/>
            </a:pPr>
            <a:r>
              <a:rPr lang="fa-IR" sz="20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 </a:t>
            </a:r>
            <a:r>
              <a:rPr lang="fa-IR" sz="2000" b="1" dirty="0">
                <a:solidFill>
                  <a:srgbClr val="FF9E00"/>
                </a:solidFill>
                <a:latin typeface="Anjoman Condensed SemiBold" panose="00000706000000000000" pitchFamily="2" charset="-78"/>
                <a:cs typeface="Anjoman Condensed SemiBold" panose="00000706000000000000" pitchFamily="2" charset="-78"/>
              </a:rPr>
              <a:t>ناتوانی</a:t>
            </a:r>
            <a:r>
              <a:rPr lang="fa-IR" sz="20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 در بخش‌بندی بازار</a:t>
            </a:r>
          </a:p>
          <a:p>
            <a:pPr marL="342900" indent="-342900" algn="r" rtl="1">
              <a:lnSpc>
                <a:spcPct val="150000"/>
              </a:lnSpc>
              <a:buFont typeface="Wingdings" panose="05000000000000000000" pitchFamily="2" charset="2"/>
              <a:buChar char="q"/>
            </a:pPr>
            <a:r>
              <a:rPr lang="fa-IR" sz="20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 </a:t>
            </a:r>
            <a:r>
              <a:rPr lang="fa-IR" sz="2000" b="1" dirty="0">
                <a:solidFill>
                  <a:srgbClr val="FF9E00"/>
                </a:solidFill>
                <a:latin typeface="Anjoman Condensed SemiBold" panose="00000706000000000000" pitchFamily="2" charset="-78"/>
                <a:cs typeface="Anjoman Condensed SemiBold" panose="00000706000000000000" pitchFamily="2" charset="-78"/>
              </a:rPr>
              <a:t>عقب‌ماندگی</a:t>
            </a:r>
            <a:r>
              <a:rPr lang="fa-IR" sz="20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 در تحقیق و توسعه</a:t>
            </a:r>
          </a:p>
          <a:p>
            <a:pPr marL="342900" indent="-342900" algn="r" rtl="1">
              <a:lnSpc>
                <a:spcPct val="150000"/>
              </a:lnSpc>
              <a:buFont typeface="Wingdings" panose="05000000000000000000" pitchFamily="2" charset="2"/>
              <a:buChar char="q"/>
            </a:pPr>
            <a:r>
              <a:rPr lang="fa-IR" sz="20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 سیستم‌های اطلاعاتی </a:t>
            </a:r>
            <a:r>
              <a:rPr lang="fa-IR" sz="2000" b="1" dirty="0">
                <a:solidFill>
                  <a:srgbClr val="FF9E00"/>
                </a:solidFill>
                <a:latin typeface="Anjoman Condensed SemiBold" panose="00000706000000000000" pitchFamily="2" charset="-78"/>
                <a:cs typeface="Anjoman Condensed SemiBold" panose="00000706000000000000" pitchFamily="2" charset="-78"/>
              </a:rPr>
              <a:t>ضعیف</a:t>
            </a:r>
          </a:p>
          <a:p>
            <a:pPr marL="342900" indent="-342900" algn="r" rtl="1">
              <a:lnSpc>
                <a:spcPct val="150000"/>
              </a:lnSpc>
              <a:buFont typeface="Wingdings" panose="05000000000000000000" pitchFamily="2" charset="2"/>
              <a:buChar char="q"/>
            </a:pPr>
            <a:r>
              <a:rPr lang="fa-IR" sz="20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 </a:t>
            </a:r>
            <a:r>
              <a:rPr lang="fa-IR" sz="2000" b="1" dirty="0">
                <a:solidFill>
                  <a:srgbClr val="FF9E00"/>
                </a:solidFill>
                <a:latin typeface="Anjoman Condensed SemiBold" panose="00000706000000000000" pitchFamily="2" charset="-78"/>
                <a:cs typeface="Anjoman Condensed SemiBold" panose="00000706000000000000" pitchFamily="2" charset="-78"/>
              </a:rPr>
              <a:t>مشکلات </a:t>
            </a:r>
            <a:r>
              <a:rPr lang="fa-IR" sz="20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مالی و حسابداری</a:t>
            </a:r>
            <a:endParaRPr lang="en-ID" sz="20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endParaRPr>
          </a:p>
        </p:txBody>
      </p:sp>
    </p:spTree>
    <p:extLst>
      <p:ext uri="{BB962C8B-B14F-4D97-AF65-F5344CB8AC3E}">
        <p14:creationId xmlns:p14="http://schemas.microsoft.com/office/powerpoint/2010/main" val="1810852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5491E9-2056-4011-A805-307756955E88}"/>
              </a:ext>
            </a:extLst>
          </p:cNvPr>
          <p:cNvSpPr/>
          <p:nvPr/>
        </p:nvSpPr>
        <p:spPr>
          <a:xfrm>
            <a:off x="1226134" y="1026886"/>
            <a:ext cx="9739733" cy="4804229"/>
          </a:xfrm>
          <a:prstGeom prst="rect">
            <a:avLst/>
          </a:prstGeom>
          <a:solidFill>
            <a:schemeClr val="bg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Icon 34">
            <a:extLst>
              <a:ext uri="{FF2B5EF4-FFF2-40B4-BE49-F238E27FC236}">
                <a16:creationId xmlns:a16="http://schemas.microsoft.com/office/drawing/2014/main" id="{6D5DCE80-5853-4777-8602-B4B3337D132F}"/>
              </a:ext>
            </a:extLst>
          </p:cNvPr>
          <p:cNvSpPr/>
          <p:nvPr/>
        </p:nvSpPr>
        <p:spPr>
          <a:xfrm>
            <a:off x="10400028" y="1273575"/>
            <a:ext cx="319148" cy="319148"/>
          </a:xfrm>
          <a:custGeom>
            <a:avLst/>
            <a:gdLst>
              <a:gd name="connsiteX0" fmla="*/ 231258 w 319148"/>
              <a:gd name="connsiteY0" fmla="*/ 269281 h 319148"/>
              <a:gd name="connsiteX1" fmla="*/ 231258 w 319148"/>
              <a:gd name="connsiteY1" fmla="*/ 294215 h 319148"/>
              <a:gd name="connsiteX2" fmla="*/ 294215 w 319148"/>
              <a:gd name="connsiteY2" fmla="*/ 294215 h 319148"/>
              <a:gd name="connsiteX3" fmla="*/ 294215 w 319148"/>
              <a:gd name="connsiteY3" fmla="*/ 269281 h 319148"/>
              <a:gd name="connsiteX4" fmla="*/ 24933 w 319148"/>
              <a:gd name="connsiteY4" fmla="*/ 269281 h 319148"/>
              <a:gd name="connsiteX5" fmla="*/ 24933 w 319148"/>
              <a:gd name="connsiteY5" fmla="*/ 294215 h 319148"/>
              <a:gd name="connsiteX6" fmla="*/ 54230 w 319148"/>
              <a:gd name="connsiteY6" fmla="*/ 294215 h 319148"/>
              <a:gd name="connsiteX7" fmla="*/ 54230 w 319148"/>
              <a:gd name="connsiteY7" fmla="*/ 269281 h 319148"/>
              <a:gd name="connsiteX8" fmla="*/ 167054 w 319148"/>
              <a:gd name="connsiteY8" fmla="*/ 124667 h 319148"/>
              <a:gd name="connsiteX9" fmla="*/ 167054 w 319148"/>
              <a:gd name="connsiteY9" fmla="*/ 294215 h 319148"/>
              <a:gd name="connsiteX10" fmla="*/ 206324 w 319148"/>
              <a:gd name="connsiteY10" fmla="*/ 294215 h 319148"/>
              <a:gd name="connsiteX11" fmla="*/ 206324 w 319148"/>
              <a:gd name="connsiteY11" fmla="*/ 124667 h 319148"/>
              <a:gd name="connsiteX12" fmla="*/ 110954 w 319148"/>
              <a:gd name="connsiteY12" fmla="*/ 120927 h 319148"/>
              <a:gd name="connsiteX13" fmla="*/ 123420 w 319148"/>
              <a:gd name="connsiteY13" fmla="*/ 133394 h 319148"/>
              <a:gd name="connsiteX14" fmla="*/ 123420 w 319148"/>
              <a:gd name="connsiteY14" fmla="*/ 221284 h 319148"/>
              <a:gd name="connsiteX15" fmla="*/ 110954 w 319148"/>
              <a:gd name="connsiteY15" fmla="*/ 233751 h 319148"/>
              <a:gd name="connsiteX16" fmla="*/ 98487 w 319148"/>
              <a:gd name="connsiteY16" fmla="*/ 221284 h 319148"/>
              <a:gd name="connsiteX17" fmla="*/ 98487 w 319148"/>
              <a:gd name="connsiteY17" fmla="*/ 133394 h 319148"/>
              <a:gd name="connsiteX18" fmla="*/ 110954 w 319148"/>
              <a:gd name="connsiteY18" fmla="*/ 120927 h 319148"/>
              <a:gd name="connsiteX19" fmla="*/ 263048 w 319148"/>
              <a:gd name="connsiteY19" fmla="*/ 89760 h 319148"/>
              <a:gd name="connsiteX20" fmla="*/ 275514 w 319148"/>
              <a:gd name="connsiteY20" fmla="*/ 102227 h 319148"/>
              <a:gd name="connsiteX21" fmla="*/ 275514 w 319148"/>
              <a:gd name="connsiteY21" fmla="*/ 196350 h 319148"/>
              <a:gd name="connsiteX22" fmla="*/ 263048 w 319148"/>
              <a:gd name="connsiteY22" fmla="*/ 208817 h 319148"/>
              <a:gd name="connsiteX23" fmla="*/ 250581 w 319148"/>
              <a:gd name="connsiteY23" fmla="*/ 196350 h 319148"/>
              <a:gd name="connsiteX24" fmla="*/ 250581 w 319148"/>
              <a:gd name="connsiteY24" fmla="*/ 102227 h 319148"/>
              <a:gd name="connsiteX25" fmla="*/ 263048 w 319148"/>
              <a:gd name="connsiteY25" fmla="*/ 89760 h 319148"/>
              <a:gd name="connsiteX26" fmla="*/ 167054 w 319148"/>
              <a:gd name="connsiteY26" fmla="*/ 74800 h 319148"/>
              <a:gd name="connsiteX27" fmla="*/ 167054 w 319148"/>
              <a:gd name="connsiteY27" fmla="*/ 99734 h 319148"/>
              <a:gd name="connsiteX28" fmla="*/ 206324 w 319148"/>
              <a:gd name="connsiteY28" fmla="*/ 99734 h 319148"/>
              <a:gd name="connsiteX29" fmla="*/ 206324 w 319148"/>
              <a:gd name="connsiteY29" fmla="*/ 74800 h 319148"/>
              <a:gd name="connsiteX30" fmla="*/ 24933 w 319148"/>
              <a:gd name="connsiteY30" fmla="*/ 74800 h 319148"/>
              <a:gd name="connsiteX31" fmla="*/ 24933 w 319148"/>
              <a:gd name="connsiteY31" fmla="*/ 244348 h 319148"/>
              <a:gd name="connsiteX32" fmla="*/ 54230 w 319148"/>
              <a:gd name="connsiteY32" fmla="*/ 244348 h 319148"/>
              <a:gd name="connsiteX33" fmla="*/ 54230 w 319148"/>
              <a:gd name="connsiteY33" fmla="*/ 74800 h 319148"/>
              <a:gd name="connsiteX34" fmla="*/ 79164 w 319148"/>
              <a:gd name="connsiteY34" fmla="*/ 51737 h 319148"/>
              <a:gd name="connsiteX35" fmla="*/ 79164 w 319148"/>
              <a:gd name="connsiteY35" fmla="*/ 294215 h 319148"/>
              <a:gd name="connsiteX36" fmla="*/ 142121 w 319148"/>
              <a:gd name="connsiteY36" fmla="*/ 294215 h 319148"/>
              <a:gd name="connsiteX37" fmla="*/ 142121 w 319148"/>
              <a:gd name="connsiteY37" fmla="*/ 51737 h 319148"/>
              <a:gd name="connsiteX38" fmla="*/ 24933 w 319148"/>
              <a:gd name="connsiteY38" fmla="*/ 24933 h 319148"/>
              <a:gd name="connsiteX39" fmla="*/ 24933 w 319148"/>
              <a:gd name="connsiteY39" fmla="*/ 49867 h 319148"/>
              <a:gd name="connsiteX40" fmla="*/ 54230 w 319148"/>
              <a:gd name="connsiteY40" fmla="*/ 49867 h 319148"/>
              <a:gd name="connsiteX41" fmla="*/ 54230 w 319148"/>
              <a:gd name="connsiteY41" fmla="*/ 24933 h 319148"/>
              <a:gd name="connsiteX42" fmla="*/ 12467 w 319148"/>
              <a:gd name="connsiteY42" fmla="*/ 0 h 319148"/>
              <a:gd name="connsiteX43" fmla="*/ 66697 w 319148"/>
              <a:gd name="connsiteY43" fmla="*/ 0 h 319148"/>
              <a:gd name="connsiteX44" fmla="*/ 79164 w 319148"/>
              <a:gd name="connsiteY44" fmla="*/ 12467 h 319148"/>
              <a:gd name="connsiteX45" fmla="*/ 79164 w 319148"/>
              <a:gd name="connsiteY45" fmla="*/ 26803 h 319148"/>
              <a:gd name="connsiteX46" fmla="*/ 154587 w 319148"/>
              <a:gd name="connsiteY46" fmla="*/ 26803 h 319148"/>
              <a:gd name="connsiteX47" fmla="*/ 167054 w 319148"/>
              <a:gd name="connsiteY47" fmla="*/ 39270 h 319148"/>
              <a:gd name="connsiteX48" fmla="*/ 167054 w 319148"/>
              <a:gd name="connsiteY48" fmla="*/ 49867 h 319148"/>
              <a:gd name="connsiteX49" fmla="*/ 206324 w 319148"/>
              <a:gd name="connsiteY49" fmla="*/ 49867 h 319148"/>
              <a:gd name="connsiteX50" fmla="*/ 206324 w 319148"/>
              <a:gd name="connsiteY50" fmla="*/ 12467 h 319148"/>
              <a:gd name="connsiteX51" fmla="*/ 218791 w 319148"/>
              <a:gd name="connsiteY51" fmla="*/ 0 h 319148"/>
              <a:gd name="connsiteX52" fmla="*/ 306681 w 319148"/>
              <a:gd name="connsiteY52" fmla="*/ 0 h 319148"/>
              <a:gd name="connsiteX53" fmla="*/ 319148 w 319148"/>
              <a:gd name="connsiteY53" fmla="*/ 12467 h 319148"/>
              <a:gd name="connsiteX54" fmla="*/ 319148 w 319148"/>
              <a:gd name="connsiteY54" fmla="*/ 195727 h 319148"/>
              <a:gd name="connsiteX55" fmla="*/ 306681 w 319148"/>
              <a:gd name="connsiteY55" fmla="*/ 208194 h 319148"/>
              <a:gd name="connsiteX56" fmla="*/ 294215 w 319148"/>
              <a:gd name="connsiteY56" fmla="*/ 195727 h 319148"/>
              <a:gd name="connsiteX57" fmla="*/ 294215 w 319148"/>
              <a:gd name="connsiteY57" fmla="*/ 24933 h 319148"/>
              <a:gd name="connsiteX58" fmla="*/ 231258 w 319148"/>
              <a:gd name="connsiteY58" fmla="*/ 24933 h 319148"/>
              <a:gd name="connsiteX59" fmla="*/ 231258 w 319148"/>
              <a:gd name="connsiteY59" fmla="*/ 244348 h 319148"/>
              <a:gd name="connsiteX60" fmla="*/ 306681 w 319148"/>
              <a:gd name="connsiteY60" fmla="*/ 244348 h 319148"/>
              <a:gd name="connsiteX61" fmla="*/ 319148 w 319148"/>
              <a:gd name="connsiteY61" fmla="*/ 256814 h 319148"/>
              <a:gd name="connsiteX62" fmla="*/ 319148 w 319148"/>
              <a:gd name="connsiteY62" fmla="*/ 306681 h 319148"/>
              <a:gd name="connsiteX63" fmla="*/ 306681 w 319148"/>
              <a:gd name="connsiteY63" fmla="*/ 319148 h 319148"/>
              <a:gd name="connsiteX64" fmla="*/ 12467 w 319148"/>
              <a:gd name="connsiteY64" fmla="*/ 319148 h 319148"/>
              <a:gd name="connsiteX65" fmla="*/ 0 w 319148"/>
              <a:gd name="connsiteY65" fmla="*/ 306681 h 319148"/>
              <a:gd name="connsiteX66" fmla="*/ 0 w 319148"/>
              <a:gd name="connsiteY66" fmla="*/ 12467 h 319148"/>
              <a:gd name="connsiteX67" fmla="*/ 12467 w 319148"/>
              <a:gd name="connsiteY67" fmla="*/ 0 h 3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9148" h="319148">
                <a:moveTo>
                  <a:pt x="231258" y="269281"/>
                </a:moveTo>
                <a:lnTo>
                  <a:pt x="231258" y="294215"/>
                </a:lnTo>
                <a:lnTo>
                  <a:pt x="294215" y="294215"/>
                </a:lnTo>
                <a:lnTo>
                  <a:pt x="294215" y="269281"/>
                </a:lnTo>
                <a:close/>
                <a:moveTo>
                  <a:pt x="24933" y="269281"/>
                </a:moveTo>
                <a:lnTo>
                  <a:pt x="24933" y="294215"/>
                </a:lnTo>
                <a:lnTo>
                  <a:pt x="54230" y="294215"/>
                </a:lnTo>
                <a:lnTo>
                  <a:pt x="54230" y="269281"/>
                </a:lnTo>
                <a:close/>
                <a:moveTo>
                  <a:pt x="167054" y="124667"/>
                </a:moveTo>
                <a:lnTo>
                  <a:pt x="167054" y="294215"/>
                </a:lnTo>
                <a:lnTo>
                  <a:pt x="206324" y="294215"/>
                </a:lnTo>
                <a:lnTo>
                  <a:pt x="206324" y="124667"/>
                </a:lnTo>
                <a:close/>
                <a:moveTo>
                  <a:pt x="110954" y="120927"/>
                </a:moveTo>
                <a:cubicBezTo>
                  <a:pt x="117839" y="120927"/>
                  <a:pt x="123420" y="126508"/>
                  <a:pt x="123420" y="133394"/>
                </a:cubicBezTo>
                <a:lnTo>
                  <a:pt x="123420" y="221284"/>
                </a:lnTo>
                <a:cubicBezTo>
                  <a:pt x="123420" y="228169"/>
                  <a:pt x="117839" y="233751"/>
                  <a:pt x="110954" y="233751"/>
                </a:cubicBezTo>
                <a:cubicBezTo>
                  <a:pt x="104068" y="233751"/>
                  <a:pt x="98487" y="228169"/>
                  <a:pt x="98487" y="221284"/>
                </a:cubicBezTo>
                <a:lnTo>
                  <a:pt x="98487" y="133394"/>
                </a:lnTo>
                <a:cubicBezTo>
                  <a:pt x="98487" y="126508"/>
                  <a:pt x="104068" y="120927"/>
                  <a:pt x="110954" y="120927"/>
                </a:cubicBezTo>
                <a:close/>
                <a:moveTo>
                  <a:pt x="263048" y="89760"/>
                </a:moveTo>
                <a:cubicBezTo>
                  <a:pt x="269933" y="89760"/>
                  <a:pt x="275514" y="95341"/>
                  <a:pt x="275514" y="102227"/>
                </a:cubicBezTo>
                <a:lnTo>
                  <a:pt x="275514" y="196350"/>
                </a:lnTo>
                <a:cubicBezTo>
                  <a:pt x="275514" y="203236"/>
                  <a:pt x="269933" y="208817"/>
                  <a:pt x="263048" y="208817"/>
                </a:cubicBezTo>
                <a:cubicBezTo>
                  <a:pt x="256162" y="208817"/>
                  <a:pt x="250581" y="203236"/>
                  <a:pt x="250581" y="196350"/>
                </a:cubicBezTo>
                <a:lnTo>
                  <a:pt x="250581" y="102227"/>
                </a:lnTo>
                <a:cubicBezTo>
                  <a:pt x="250581" y="95341"/>
                  <a:pt x="256162" y="89760"/>
                  <a:pt x="263048" y="89760"/>
                </a:cubicBezTo>
                <a:close/>
                <a:moveTo>
                  <a:pt x="167054" y="74800"/>
                </a:moveTo>
                <a:lnTo>
                  <a:pt x="167054" y="99734"/>
                </a:lnTo>
                <a:lnTo>
                  <a:pt x="206324" y="99734"/>
                </a:lnTo>
                <a:lnTo>
                  <a:pt x="206324" y="74800"/>
                </a:lnTo>
                <a:close/>
                <a:moveTo>
                  <a:pt x="24933" y="74800"/>
                </a:moveTo>
                <a:lnTo>
                  <a:pt x="24933" y="244348"/>
                </a:lnTo>
                <a:lnTo>
                  <a:pt x="54230" y="244348"/>
                </a:lnTo>
                <a:lnTo>
                  <a:pt x="54230" y="74800"/>
                </a:lnTo>
                <a:close/>
                <a:moveTo>
                  <a:pt x="79164" y="51737"/>
                </a:moveTo>
                <a:lnTo>
                  <a:pt x="79164" y="294215"/>
                </a:lnTo>
                <a:lnTo>
                  <a:pt x="142121" y="294215"/>
                </a:lnTo>
                <a:lnTo>
                  <a:pt x="142121" y="51737"/>
                </a:lnTo>
                <a:close/>
                <a:moveTo>
                  <a:pt x="24933" y="24933"/>
                </a:moveTo>
                <a:lnTo>
                  <a:pt x="24933" y="49867"/>
                </a:lnTo>
                <a:lnTo>
                  <a:pt x="54230" y="49867"/>
                </a:lnTo>
                <a:lnTo>
                  <a:pt x="54230" y="24933"/>
                </a:lnTo>
                <a:close/>
                <a:moveTo>
                  <a:pt x="12467" y="0"/>
                </a:moveTo>
                <a:lnTo>
                  <a:pt x="66697" y="0"/>
                </a:lnTo>
                <a:cubicBezTo>
                  <a:pt x="73582" y="0"/>
                  <a:pt x="79164" y="5581"/>
                  <a:pt x="79164" y="12467"/>
                </a:cubicBezTo>
                <a:lnTo>
                  <a:pt x="79164" y="26803"/>
                </a:lnTo>
                <a:lnTo>
                  <a:pt x="154587" y="26803"/>
                </a:lnTo>
                <a:cubicBezTo>
                  <a:pt x="161473" y="26803"/>
                  <a:pt x="167054" y="32385"/>
                  <a:pt x="167054" y="39270"/>
                </a:cubicBezTo>
                <a:lnTo>
                  <a:pt x="167054" y="49867"/>
                </a:lnTo>
                <a:lnTo>
                  <a:pt x="206324" y="49867"/>
                </a:lnTo>
                <a:lnTo>
                  <a:pt x="206324" y="12467"/>
                </a:lnTo>
                <a:cubicBezTo>
                  <a:pt x="206324" y="5581"/>
                  <a:pt x="211906" y="0"/>
                  <a:pt x="218791" y="0"/>
                </a:cubicBezTo>
                <a:lnTo>
                  <a:pt x="306681" y="0"/>
                </a:lnTo>
                <a:cubicBezTo>
                  <a:pt x="313567" y="0"/>
                  <a:pt x="319148" y="5581"/>
                  <a:pt x="319148" y="12467"/>
                </a:cubicBezTo>
                <a:lnTo>
                  <a:pt x="319148" y="195727"/>
                </a:lnTo>
                <a:cubicBezTo>
                  <a:pt x="319148" y="202613"/>
                  <a:pt x="313567" y="208194"/>
                  <a:pt x="306681" y="208194"/>
                </a:cubicBezTo>
                <a:cubicBezTo>
                  <a:pt x="299796" y="208194"/>
                  <a:pt x="294215" y="202613"/>
                  <a:pt x="294215" y="195727"/>
                </a:cubicBezTo>
                <a:lnTo>
                  <a:pt x="294215" y="24933"/>
                </a:lnTo>
                <a:lnTo>
                  <a:pt x="231258" y="24933"/>
                </a:lnTo>
                <a:lnTo>
                  <a:pt x="231258" y="244348"/>
                </a:lnTo>
                <a:lnTo>
                  <a:pt x="306681" y="244348"/>
                </a:lnTo>
                <a:cubicBezTo>
                  <a:pt x="313567" y="244348"/>
                  <a:pt x="319148" y="249929"/>
                  <a:pt x="319148" y="256814"/>
                </a:cubicBezTo>
                <a:lnTo>
                  <a:pt x="319148" y="306681"/>
                </a:lnTo>
                <a:cubicBezTo>
                  <a:pt x="319148" y="313567"/>
                  <a:pt x="313567" y="319148"/>
                  <a:pt x="306681" y="319148"/>
                </a:cubicBezTo>
                <a:lnTo>
                  <a:pt x="12467" y="319148"/>
                </a:lnTo>
                <a:cubicBezTo>
                  <a:pt x="5581" y="319148"/>
                  <a:pt x="0" y="313567"/>
                  <a:pt x="0" y="306681"/>
                </a:cubicBezTo>
                <a:lnTo>
                  <a:pt x="0" y="12467"/>
                </a:lnTo>
                <a:cubicBezTo>
                  <a:pt x="0" y="5581"/>
                  <a:pt x="5581" y="0"/>
                  <a:pt x="12467" y="0"/>
                </a:cubicBezTo>
                <a:close/>
              </a:path>
            </a:pathLst>
          </a:custGeom>
          <a:solidFill>
            <a:schemeClr val="bg1"/>
          </a:solidFill>
          <a:ln w="614" cap="flat">
            <a:noFill/>
            <a:prstDash val="solid"/>
            <a:miter/>
          </a:ln>
        </p:spPr>
        <p:txBody>
          <a:bodyPr rtlCol="0" anchor="ctr"/>
          <a:lstStyle/>
          <a:p>
            <a:pPr algn="ctr"/>
            <a:endParaRPr lang="en-US"/>
          </a:p>
        </p:txBody>
      </p:sp>
      <p:graphicFrame>
        <p:nvGraphicFramePr>
          <p:cNvPr id="2" name="Table 1">
            <a:extLst>
              <a:ext uri="{FF2B5EF4-FFF2-40B4-BE49-F238E27FC236}">
                <a16:creationId xmlns:a16="http://schemas.microsoft.com/office/drawing/2014/main" id="{ABD3CCDB-4B47-6AE8-E0B3-7A3F72063353}"/>
              </a:ext>
            </a:extLst>
          </p:cNvPr>
          <p:cNvGraphicFramePr>
            <a:graphicFrameLocks noGrp="1"/>
          </p:cNvGraphicFramePr>
          <p:nvPr>
            <p:extLst>
              <p:ext uri="{D42A27DB-BD31-4B8C-83A1-F6EECF244321}">
                <p14:modId xmlns:p14="http://schemas.microsoft.com/office/powerpoint/2010/main" val="1579168346"/>
              </p:ext>
            </p:extLst>
          </p:nvPr>
        </p:nvGraphicFramePr>
        <p:xfrm>
          <a:off x="1923400" y="2412162"/>
          <a:ext cx="8345200" cy="2475785"/>
        </p:xfrm>
        <a:graphic>
          <a:graphicData uri="http://schemas.openxmlformats.org/drawingml/2006/table">
            <a:tbl>
              <a:tblPr/>
              <a:tblGrid>
                <a:gridCol w="2191400">
                  <a:extLst>
                    <a:ext uri="{9D8B030D-6E8A-4147-A177-3AD203B41FA5}">
                      <a16:colId xmlns:a16="http://schemas.microsoft.com/office/drawing/2014/main" val="2563826316"/>
                    </a:ext>
                  </a:extLst>
                </a:gridCol>
                <a:gridCol w="1625600">
                  <a:extLst>
                    <a:ext uri="{9D8B030D-6E8A-4147-A177-3AD203B41FA5}">
                      <a16:colId xmlns:a16="http://schemas.microsoft.com/office/drawing/2014/main" val="2711797316"/>
                    </a:ext>
                  </a:extLst>
                </a:gridCol>
                <a:gridCol w="1905000">
                  <a:extLst>
                    <a:ext uri="{9D8B030D-6E8A-4147-A177-3AD203B41FA5}">
                      <a16:colId xmlns:a16="http://schemas.microsoft.com/office/drawing/2014/main" val="3907878346"/>
                    </a:ext>
                  </a:extLst>
                </a:gridCol>
                <a:gridCol w="1448680">
                  <a:extLst>
                    <a:ext uri="{9D8B030D-6E8A-4147-A177-3AD203B41FA5}">
                      <a16:colId xmlns:a16="http://schemas.microsoft.com/office/drawing/2014/main" val="750001616"/>
                    </a:ext>
                  </a:extLst>
                </a:gridCol>
                <a:gridCol w="1174520">
                  <a:extLst>
                    <a:ext uri="{9D8B030D-6E8A-4147-A177-3AD203B41FA5}">
                      <a16:colId xmlns:a16="http://schemas.microsoft.com/office/drawing/2014/main" val="3138250301"/>
                    </a:ext>
                  </a:extLst>
                </a:gridCol>
              </a:tblGrid>
              <a:tr h="495157">
                <a:tc>
                  <a:txBody>
                    <a:bodyPr/>
                    <a:lstStyle/>
                    <a:p>
                      <a:pPr algn="ctr"/>
                      <a:r>
                        <a:rPr lang="fa-IR" dirty="0">
                          <a:solidFill>
                            <a:schemeClr val="bg1"/>
                          </a:solidFill>
                          <a:effectLst/>
                          <a:latin typeface="Anjoman Condensed Bold" panose="00000806000000000000" pitchFamily="2" charset="-78"/>
                          <a:cs typeface="Anjoman Condensed Bold" panose="00000806000000000000" pitchFamily="2" charset="-78"/>
                        </a:rPr>
                        <a:t>مثال</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D8D99"/>
                    </a:solidFill>
                  </a:tcPr>
                </a:tc>
                <a:tc>
                  <a:txBody>
                    <a:bodyPr/>
                    <a:lstStyle/>
                    <a:p>
                      <a:pPr algn="ctr"/>
                      <a:r>
                        <a:rPr lang="fa-IR" dirty="0">
                          <a:solidFill>
                            <a:schemeClr val="bg1"/>
                          </a:solidFill>
                          <a:effectLst/>
                          <a:latin typeface="Anjoman Condensed Bold" panose="00000806000000000000" pitchFamily="2" charset="-78"/>
                          <a:cs typeface="Anjoman Condensed Bold" panose="00000806000000000000" pitchFamily="2" charset="-78"/>
                        </a:rPr>
                        <a:t>ریسک</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D8D99"/>
                    </a:solidFill>
                  </a:tcPr>
                </a:tc>
                <a:tc>
                  <a:txBody>
                    <a:bodyPr/>
                    <a:lstStyle/>
                    <a:p>
                      <a:pPr algn="ctr"/>
                      <a:r>
                        <a:rPr lang="fa-IR" dirty="0">
                          <a:solidFill>
                            <a:schemeClr val="bg1"/>
                          </a:solidFill>
                          <a:effectLst/>
                          <a:latin typeface="Anjoman Condensed Bold" panose="00000806000000000000" pitchFamily="2" charset="-78"/>
                          <a:cs typeface="Anjoman Condensed Bold" panose="00000806000000000000" pitchFamily="2" charset="-78"/>
                        </a:rPr>
                        <a:t>تصمیم بهینه</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D8D99"/>
                    </a:solidFill>
                  </a:tcPr>
                </a:tc>
                <a:tc>
                  <a:txBody>
                    <a:bodyPr/>
                    <a:lstStyle/>
                    <a:p>
                      <a:pPr algn="ctr"/>
                      <a:r>
                        <a:rPr lang="fa-IR" dirty="0">
                          <a:solidFill>
                            <a:schemeClr val="bg1"/>
                          </a:solidFill>
                          <a:effectLst/>
                          <a:latin typeface="Anjoman Condensed Bold" panose="00000806000000000000" pitchFamily="2" charset="-78"/>
                          <a:cs typeface="Anjoman Condensed Bold" panose="00000806000000000000" pitchFamily="2" charset="-78"/>
                        </a:rPr>
                        <a:t>بازار</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D8D99"/>
                    </a:solidFill>
                  </a:tcPr>
                </a:tc>
                <a:tc>
                  <a:txBody>
                    <a:bodyPr/>
                    <a:lstStyle/>
                    <a:p>
                      <a:pPr algn="ctr"/>
                      <a:r>
                        <a:rPr lang="fa-IR" dirty="0">
                          <a:solidFill>
                            <a:schemeClr val="bg1"/>
                          </a:solidFill>
                          <a:effectLst/>
                          <a:latin typeface="Anjoman Condensed Bold" panose="00000806000000000000" pitchFamily="2" charset="-78"/>
                          <a:cs typeface="Anjoman Condensed Bold" panose="00000806000000000000" pitchFamily="2" charset="-78"/>
                        </a:rPr>
                        <a:t>فناوری</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D8D99"/>
                    </a:solidFill>
                  </a:tcPr>
                </a:tc>
                <a:extLst>
                  <a:ext uri="{0D108BD9-81ED-4DB2-BD59-A6C34878D82A}">
                    <a16:rowId xmlns:a16="http://schemas.microsoft.com/office/drawing/2014/main" val="1024686150"/>
                  </a:ext>
                </a:extLst>
              </a:tr>
              <a:tr h="495157">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صنایع سنتی</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کم</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درون‌سازمانی</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کند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کند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84687568"/>
                  </a:ext>
                </a:extLst>
              </a:tr>
              <a:tr h="495157">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دارو، تحقیق اساسی</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بسیار بالا</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قرارداد/خرید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کند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تند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88531598"/>
                  </a:ext>
                </a:extLst>
              </a:tr>
              <a:tr h="495157">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بازار رو به رشد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متوسط</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قرارداد/خرید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تند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کند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261946817"/>
                  </a:ext>
                </a:extLst>
              </a:tr>
              <a:tr h="495157">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تکنولوژی، نرم‌افزار</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بالا</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خرید/اتحادیه</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تند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fa-IR" sz="1400" kern="1200" dirty="0">
                          <a:solidFill>
                            <a:schemeClr val="tx1"/>
                          </a:solidFill>
                          <a:effectLst/>
                          <a:latin typeface="Anjoman Condensed" panose="00000506000000000000" pitchFamily="2" charset="-78"/>
                          <a:ea typeface="+mn-ea"/>
                          <a:cs typeface="Anjoman Condensed" panose="00000506000000000000" pitchFamily="2" charset="-78"/>
                        </a:rPr>
                        <a:t>تند</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78754166"/>
                  </a:ext>
                </a:extLst>
              </a:tr>
            </a:tbl>
          </a:graphicData>
        </a:graphic>
      </p:graphicFrame>
      <p:sp>
        <p:nvSpPr>
          <p:cNvPr id="16" name="TextBox 15">
            <a:extLst>
              <a:ext uri="{FF2B5EF4-FFF2-40B4-BE49-F238E27FC236}">
                <a16:creationId xmlns:a16="http://schemas.microsoft.com/office/drawing/2014/main" id="{E3282C9F-D5E7-33F5-2ED2-A530F7C5054B}"/>
              </a:ext>
            </a:extLst>
          </p:cNvPr>
          <p:cNvSpPr txBox="1"/>
          <p:nvPr/>
        </p:nvSpPr>
        <p:spPr>
          <a:xfrm>
            <a:off x="7425360" y="1776658"/>
            <a:ext cx="2843240" cy="515526"/>
          </a:xfrm>
          <a:prstGeom prst="rect">
            <a:avLst/>
          </a:prstGeom>
          <a:noFill/>
        </p:spPr>
        <p:txBody>
          <a:bodyPr wrap="square" rtlCol="0">
            <a:spAutoFit/>
          </a:bodyPr>
          <a:lstStyle/>
          <a:p>
            <a:pPr algn="r">
              <a:lnSpc>
                <a:spcPct val="150000"/>
              </a:lnSpc>
            </a:pPr>
            <a:r>
              <a:rPr lang="fa-IR" sz="2000" dirty="0">
                <a:latin typeface="Anjoman Condensed Black" panose="00000A06000000000000" pitchFamily="2" charset="-78"/>
                <a:cs typeface="Anjoman Condensed Black" panose="00000A06000000000000" pitchFamily="2" charset="-78"/>
              </a:rPr>
              <a:t>جدول خلاصه تصمیم‌گیری</a:t>
            </a:r>
            <a:endParaRPr lang="en-ID" sz="2000" dirty="0">
              <a:solidFill>
                <a:schemeClr val="accent1"/>
              </a:solidFill>
              <a:latin typeface="Anjoman Condensed Black" panose="00000A06000000000000" pitchFamily="2" charset="-78"/>
              <a:cs typeface="Anjoman Condensed Black" panose="00000A06000000000000" pitchFamily="2" charset="-78"/>
            </a:endParaRPr>
          </a:p>
        </p:txBody>
      </p:sp>
    </p:spTree>
    <p:extLst>
      <p:ext uri="{BB962C8B-B14F-4D97-AF65-F5344CB8AC3E}">
        <p14:creationId xmlns:p14="http://schemas.microsoft.com/office/powerpoint/2010/main" val="697075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C59537-568C-43CE-B3A0-43CB7BD1C845}"/>
              </a:ext>
            </a:extLst>
          </p:cNvPr>
          <p:cNvSpPr/>
          <p:nvPr/>
        </p:nvSpPr>
        <p:spPr>
          <a:xfrm flipH="1">
            <a:off x="0" y="0"/>
            <a:ext cx="1838965" cy="116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a16="http://schemas.microsoft.com/office/drawing/2014/main" id="{E696B7F9-0CB8-4201-961C-C96E1D438CC1}"/>
              </a:ext>
            </a:extLst>
          </p:cNvPr>
          <p:cNvSpPr/>
          <p:nvPr/>
        </p:nvSpPr>
        <p:spPr>
          <a:xfrm>
            <a:off x="2959100" y="6524625"/>
            <a:ext cx="6966237"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5" name="Picture Placeholder 24">
            <a:extLst>
              <a:ext uri="{FF2B5EF4-FFF2-40B4-BE49-F238E27FC236}">
                <a16:creationId xmlns:a16="http://schemas.microsoft.com/office/drawing/2014/main" id="{6B5C28DB-7F73-144D-8671-02EB221319B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109" t="301" r="14742" b="297"/>
          <a:stretch/>
        </p:blipFill>
        <p:spPr>
          <a:xfrm>
            <a:off x="0" y="927100"/>
            <a:ext cx="5194300" cy="4241800"/>
          </a:xfrm>
        </p:spPr>
      </p:pic>
      <p:sp>
        <p:nvSpPr>
          <p:cNvPr id="6" name="Oval 5">
            <a:extLst>
              <a:ext uri="{FF2B5EF4-FFF2-40B4-BE49-F238E27FC236}">
                <a16:creationId xmlns:a16="http://schemas.microsoft.com/office/drawing/2014/main" id="{E4BAC7D0-4A86-48C2-92D7-6E12F33A74DF}"/>
              </a:ext>
            </a:extLst>
          </p:cNvPr>
          <p:cNvSpPr/>
          <p:nvPr/>
        </p:nvSpPr>
        <p:spPr>
          <a:xfrm>
            <a:off x="4871735" y="1588386"/>
            <a:ext cx="732924" cy="732924"/>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Icon 7">
            <a:extLst>
              <a:ext uri="{FF2B5EF4-FFF2-40B4-BE49-F238E27FC236}">
                <a16:creationId xmlns:a16="http://schemas.microsoft.com/office/drawing/2014/main" id="{037D83B2-70E3-4652-A734-941FD3BBAF2F}"/>
              </a:ext>
            </a:extLst>
          </p:cNvPr>
          <p:cNvSpPr/>
          <p:nvPr/>
        </p:nvSpPr>
        <p:spPr>
          <a:xfrm>
            <a:off x="5078624" y="1814610"/>
            <a:ext cx="319146" cy="280475"/>
          </a:xfrm>
          <a:custGeom>
            <a:avLst/>
            <a:gdLst>
              <a:gd name="connsiteX0" fmla="*/ 49923 w 319146"/>
              <a:gd name="connsiteY0" fmla="*/ 206304 h 280475"/>
              <a:gd name="connsiteX1" fmla="*/ 25563 w 319146"/>
              <a:gd name="connsiteY1" fmla="*/ 239190 h 280475"/>
              <a:gd name="connsiteX2" fmla="*/ 26980 w 319146"/>
              <a:gd name="connsiteY2" fmla="*/ 249903 h 280475"/>
              <a:gd name="connsiteX3" fmla="*/ 37410 w 319146"/>
              <a:gd name="connsiteY3" fmla="*/ 255543 h 280475"/>
              <a:gd name="connsiteX4" fmla="*/ 115943 w 319146"/>
              <a:gd name="connsiteY4" fmla="*/ 255543 h 280475"/>
              <a:gd name="connsiteX5" fmla="*/ 128409 w 319146"/>
              <a:gd name="connsiteY5" fmla="*/ 243078 h 280475"/>
              <a:gd name="connsiteX6" fmla="*/ 190737 w 319146"/>
              <a:gd name="connsiteY6" fmla="*/ 243078 h 280475"/>
              <a:gd name="connsiteX7" fmla="*/ 203202 w 319146"/>
              <a:gd name="connsiteY7" fmla="*/ 255543 h 280475"/>
              <a:gd name="connsiteX8" fmla="*/ 281736 w 319146"/>
              <a:gd name="connsiteY8" fmla="*/ 255543 h 280475"/>
              <a:gd name="connsiteX9" fmla="*/ 292167 w 319146"/>
              <a:gd name="connsiteY9" fmla="*/ 249903 h 280475"/>
              <a:gd name="connsiteX10" fmla="*/ 293583 w 319146"/>
              <a:gd name="connsiteY10" fmla="*/ 239190 h 280475"/>
              <a:gd name="connsiteX11" fmla="*/ 269223 w 319146"/>
              <a:gd name="connsiteY11" fmla="*/ 206304 h 280475"/>
              <a:gd name="connsiteX12" fmla="*/ 225640 w 319146"/>
              <a:gd name="connsiteY12" fmla="*/ 112190 h 280475"/>
              <a:gd name="connsiteX13" fmla="*/ 238106 w 319146"/>
              <a:gd name="connsiteY13" fmla="*/ 124655 h 280475"/>
              <a:gd name="connsiteX14" fmla="*/ 238106 w 319146"/>
              <a:gd name="connsiteY14" fmla="*/ 125279 h 280475"/>
              <a:gd name="connsiteX15" fmla="*/ 238106 w 319146"/>
              <a:gd name="connsiteY15" fmla="*/ 142730 h 280475"/>
              <a:gd name="connsiteX16" fmla="*/ 238106 w 319146"/>
              <a:gd name="connsiteY16" fmla="*/ 143354 h 280475"/>
              <a:gd name="connsiteX17" fmla="*/ 225640 w 319146"/>
              <a:gd name="connsiteY17" fmla="*/ 155819 h 280475"/>
              <a:gd name="connsiteX18" fmla="*/ 213175 w 319146"/>
              <a:gd name="connsiteY18" fmla="*/ 143354 h 280475"/>
              <a:gd name="connsiteX19" fmla="*/ 213175 w 319146"/>
              <a:gd name="connsiteY19" fmla="*/ 142730 h 280475"/>
              <a:gd name="connsiteX20" fmla="*/ 213175 w 319146"/>
              <a:gd name="connsiteY20" fmla="*/ 125279 h 280475"/>
              <a:gd name="connsiteX21" fmla="*/ 213175 w 319146"/>
              <a:gd name="connsiteY21" fmla="*/ 124655 h 280475"/>
              <a:gd name="connsiteX22" fmla="*/ 225640 w 319146"/>
              <a:gd name="connsiteY22" fmla="*/ 112190 h 280475"/>
              <a:gd name="connsiteX23" fmla="*/ 138381 w 319146"/>
              <a:gd name="connsiteY23" fmla="*/ 92869 h 280475"/>
              <a:gd name="connsiteX24" fmla="*/ 150847 w 319146"/>
              <a:gd name="connsiteY24" fmla="*/ 105334 h 280475"/>
              <a:gd name="connsiteX25" fmla="*/ 150847 w 319146"/>
              <a:gd name="connsiteY25" fmla="*/ 105958 h 280475"/>
              <a:gd name="connsiteX26" fmla="*/ 150847 w 319146"/>
              <a:gd name="connsiteY26" fmla="*/ 142731 h 280475"/>
              <a:gd name="connsiteX27" fmla="*/ 150847 w 319146"/>
              <a:gd name="connsiteY27" fmla="*/ 143354 h 280475"/>
              <a:gd name="connsiteX28" fmla="*/ 138381 w 319146"/>
              <a:gd name="connsiteY28" fmla="*/ 155820 h 280475"/>
              <a:gd name="connsiteX29" fmla="*/ 125916 w 319146"/>
              <a:gd name="connsiteY29" fmla="*/ 143354 h 280475"/>
              <a:gd name="connsiteX30" fmla="*/ 125916 w 319146"/>
              <a:gd name="connsiteY30" fmla="*/ 142731 h 280475"/>
              <a:gd name="connsiteX31" fmla="*/ 125916 w 319146"/>
              <a:gd name="connsiteY31" fmla="*/ 105957 h 280475"/>
              <a:gd name="connsiteX32" fmla="*/ 125916 w 319146"/>
              <a:gd name="connsiteY32" fmla="*/ 105334 h 280475"/>
              <a:gd name="connsiteX33" fmla="*/ 138381 w 319146"/>
              <a:gd name="connsiteY33" fmla="*/ 92869 h 280475"/>
              <a:gd name="connsiteX34" fmla="*/ 94752 w 319146"/>
              <a:gd name="connsiteY34" fmla="*/ 80403 h 280475"/>
              <a:gd name="connsiteX35" fmla="*/ 107218 w 319146"/>
              <a:gd name="connsiteY35" fmla="*/ 92868 h 280475"/>
              <a:gd name="connsiteX36" fmla="*/ 107218 w 319146"/>
              <a:gd name="connsiteY36" fmla="*/ 93492 h 280475"/>
              <a:gd name="connsiteX37" fmla="*/ 107218 w 319146"/>
              <a:gd name="connsiteY37" fmla="*/ 142731 h 280475"/>
              <a:gd name="connsiteX38" fmla="*/ 107218 w 319146"/>
              <a:gd name="connsiteY38" fmla="*/ 143354 h 280475"/>
              <a:gd name="connsiteX39" fmla="*/ 94752 w 319146"/>
              <a:gd name="connsiteY39" fmla="*/ 155820 h 280475"/>
              <a:gd name="connsiteX40" fmla="*/ 82287 w 319146"/>
              <a:gd name="connsiteY40" fmla="*/ 143354 h 280475"/>
              <a:gd name="connsiteX41" fmla="*/ 82287 w 319146"/>
              <a:gd name="connsiteY41" fmla="*/ 142731 h 280475"/>
              <a:gd name="connsiteX42" fmla="*/ 82287 w 319146"/>
              <a:gd name="connsiteY42" fmla="*/ 93492 h 280475"/>
              <a:gd name="connsiteX43" fmla="*/ 82287 w 319146"/>
              <a:gd name="connsiteY43" fmla="*/ 92868 h 280475"/>
              <a:gd name="connsiteX44" fmla="*/ 94752 w 319146"/>
              <a:gd name="connsiteY44" fmla="*/ 80403 h 280475"/>
              <a:gd name="connsiteX45" fmla="*/ 182011 w 319146"/>
              <a:gd name="connsiteY45" fmla="*/ 49239 h 280475"/>
              <a:gd name="connsiteX46" fmla="*/ 194477 w 319146"/>
              <a:gd name="connsiteY46" fmla="*/ 61704 h 280475"/>
              <a:gd name="connsiteX47" fmla="*/ 194477 w 319146"/>
              <a:gd name="connsiteY47" fmla="*/ 62328 h 280475"/>
              <a:gd name="connsiteX48" fmla="*/ 194477 w 319146"/>
              <a:gd name="connsiteY48" fmla="*/ 142731 h 280475"/>
              <a:gd name="connsiteX49" fmla="*/ 194477 w 319146"/>
              <a:gd name="connsiteY49" fmla="*/ 143354 h 280475"/>
              <a:gd name="connsiteX50" fmla="*/ 182011 w 319146"/>
              <a:gd name="connsiteY50" fmla="*/ 155819 h 280475"/>
              <a:gd name="connsiteX51" fmla="*/ 169546 w 319146"/>
              <a:gd name="connsiteY51" fmla="*/ 143354 h 280475"/>
              <a:gd name="connsiteX52" fmla="*/ 169546 w 319146"/>
              <a:gd name="connsiteY52" fmla="*/ 142731 h 280475"/>
              <a:gd name="connsiteX53" fmla="*/ 169546 w 319146"/>
              <a:gd name="connsiteY53" fmla="*/ 62328 h 280475"/>
              <a:gd name="connsiteX54" fmla="*/ 169546 w 319146"/>
              <a:gd name="connsiteY54" fmla="*/ 61704 h 280475"/>
              <a:gd name="connsiteX55" fmla="*/ 182011 w 319146"/>
              <a:gd name="connsiteY55" fmla="*/ 49239 h 280475"/>
              <a:gd name="connsiteX56" fmla="*/ 81040 w 319146"/>
              <a:gd name="connsiteY56" fmla="*/ 0 h 280475"/>
              <a:gd name="connsiteX57" fmla="*/ 238105 w 319146"/>
              <a:gd name="connsiteY57" fmla="*/ 0 h 280475"/>
              <a:gd name="connsiteX58" fmla="*/ 287967 w 319146"/>
              <a:gd name="connsiteY58" fmla="*/ 49863 h 280475"/>
              <a:gd name="connsiteX59" fmla="*/ 287967 w 319146"/>
              <a:gd name="connsiteY59" fmla="*/ 130889 h 280475"/>
              <a:gd name="connsiteX60" fmla="*/ 275502 w 319146"/>
              <a:gd name="connsiteY60" fmla="*/ 143355 h 280475"/>
              <a:gd name="connsiteX61" fmla="*/ 263036 w 319146"/>
              <a:gd name="connsiteY61" fmla="*/ 130889 h 280475"/>
              <a:gd name="connsiteX62" fmla="*/ 263036 w 319146"/>
              <a:gd name="connsiteY62" fmla="*/ 49863 h 280475"/>
              <a:gd name="connsiteX63" fmla="*/ 238105 w 319146"/>
              <a:gd name="connsiteY63" fmla="*/ 24932 h 280475"/>
              <a:gd name="connsiteX64" fmla="*/ 81040 w 319146"/>
              <a:gd name="connsiteY64" fmla="*/ 24932 h 280475"/>
              <a:gd name="connsiteX65" fmla="*/ 56109 w 319146"/>
              <a:gd name="connsiteY65" fmla="*/ 49863 h 280475"/>
              <a:gd name="connsiteX66" fmla="*/ 56109 w 319146"/>
              <a:gd name="connsiteY66" fmla="*/ 180751 h 280475"/>
              <a:gd name="connsiteX67" fmla="*/ 275502 w 319146"/>
              <a:gd name="connsiteY67" fmla="*/ 180751 h 280475"/>
              <a:gd name="connsiteX68" fmla="*/ 287017 w 319146"/>
              <a:gd name="connsiteY68" fmla="*/ 188442 h 280475"/>
              <a:gd name="connsiteX69" fmla="*/ 314597 w 319146"/>
              <a:gd name="connsiteY69" fmla="*/ 225676 h 280475"/>
              <a:gd name="connsiteX70" fmla="*/ 316003 w 319146"/>
              <a:gd name="connsiteY70" fmla="*/ 228105 h 280475"/>
              <a:gd name="connsiteX71" fmla="*/ 313028 w 319146"/>
              <a:gd name="connsiteY71" fmla="*/ 263554 h 280475"/>
              <a:gd name="connsiteX72" fmla="*/ 281735 w 319146"/>
              <a:gd name="connsiteY72" fmla="*/ 280475 h 280475"/>
              <a:gd name="connsiteX73" fmla="*/ 37410 w 319146"/>
              <a:gd name="connsiteY73" fmla="*/ 280475 h 280475"/>
              <a:gd name="connsiteX74" fmla="*/ 6118 w 319146"/>
              <a:gd name="connsiteY74" fmla="*/ 263554 h 280475"/>
              <a:gd name="connsiteX75" fmla="*/ 3143 w 319146"/>
              <a:gd name="connsiteY75" fmla="*/ 228104 h 280475"/>
              <a:gd name="connsiteX76" fmla="*/ 4548 w 319146"/>
              <a:gd name="connsiteY76" fmla="*/ 225676 h 280475"/>
              <a:gd name="connsiteX77" fmla="*/ 31178 w 319146"/>
              <a:gd name="connsiteY77" fmla="*/ 189726 h 280475"/>
              <a:gd name="connsiteX78" fmla="*/ 31178 w 319146"/>
              <a:gd name="connsiteY78" fmla="*/ 49863 h 280475"/>
              <a:gd name="connsiteX79" fmla="*/ 81040 w 319146"/>
              <a:gd name="connsiteY79" fmla="*/ 0 h 28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19146" h="280475">
                <a:moveTo>
                  <a:pt x="49923" y="206304"/>
                </a:moveTo>
                <a:lnTo>
                  <a:pt x="25563" y="239190"/>
                </a:lnTo>
                <a:cubicBezTo>
                  <a:pt x="24357" y="242806"/>
                  <a:pt x="24852" y="246652"/>
                  <a:pt x="26980" y="249903"/>
                </a:cubicBezTo>
                <a:cubicBezTo>
                  <a:pt x="29325" y="253488"/>
                  <a:pt x="33127" y="255543"/>
                  <a:pt x="37410" y="255543"/>
                </a:cubicBezTo>
                <a:lnTo>
                  <a:pt x="115943" y="255543"/>
                </a:lnTo>
                <a:cubicBezTo>
                  <a:pt x="115943" y="248659"/>
                  <a:pt x="121524" y="243078"/>
                  <a:pt x="128409" y="243078"/>
                </a:cubicBezTo>
                <a:lnTo>
                  <a:pt x="190737" y="243078"/>
                </a:lnTo>
                <a:cubicBezTo>
                  <a:pt x="197622" y="243078"/>
                  <a:pt x="203202" y="248659"/>
                  <a:pt x="203202" y="255543"/>
                </a:cubicBezTo>
                <a:lnTo>
                  <a:pt x="281736" y="255543"/>
                </a:lnTo>
                <a:cubicBezTo>
                  <a:pt x="286019" y="255543"/>
                  <a:pt x="289821" y="253488"/>
                  <a:pt x="292167" y="249903"/>
                </a:cubicBezTo>
                <a:cubicBezTo>
                  <a:pt x="294294" y="246652"/>
                  <a:pt x="294788" y="242806"/>
                  <a:pt x="293583" y="239190"/>
                </a:cubicBezTo>
                <a:lnTo>
                  <a:pt x="269223" y="206304"/>
                </a:lnTo>
                <a:close/>
                <a:moveTo>
                  <a:pt x="225640" y="112190"/>
                </a:moveTo>
                <a:cubicBezTo>
                  <a:pt x="232525" y="112190"/>
                  <a:pt x="238106" y="117771"/>
                  <a:pt x="238106" y="124655"/>
                </a:cubicBezTo>
                <a:lnTo>
                  <a:pt x="238106" y="125279"/>
                </a:lnTo>
                <a:lnTo>
                  <a:pt x="238106" y="142730"/>
                </a:lnTo>
                <a:lnTo>
                  <a:pt x="238106" y="143354"/>
                </a:lnTo>
                <a:cubicBezTo>
                  <a:pt x="238106" y="150238"/>
                  <a:pt x="232525" y="155819"/>
                  <a:pt x="225640" y="155819"/>
                </a:cubicBezTo>
                <a:cubicBezTo>
                  <a:pt x="218756" y="155819"/>
                  <a:pt x="213175" y="150238"/>
                  <a:pt x="213175" y="143354"/>
                </a:cubicBezTo>
                <a:lnTo>
                  <a:pt x="213175" y="142730"/>
                </a:lnTo>
                <a:lnTo>
                  <a:pt x="213175" y="125279"/>
                </a:lnTo>
                <a:lnTo>
                  <a:pt x="213175" y="124655"/>
                </a:lnTo>
                <a:cubicBezTo>
                  <a:pt x="213175" y="117771"/>
                  <a:pt x="218756" y="112190"/>
                  <a:pt x="225640" y="112190"/>
                </a:cubicBezTo>
                <a:close/>
                <a:moveTo>
                  <a:pt x="138381" y="92869"/>
                </a:moveTo>
                <a:cubicBezTo>
                  <a:pt x="145266" y="92869"/>
                  <a:pt x="150847" y="98450"/>
                  <a:pt x="150847" y="105334"/>
                </a:cubicBezTo>
                <a:lnTo>
                  <a:pt x="150847" y="105958"/>
                </a:lnTo>
                <a:lnTo>
                  <a:pt x="150847" y="142731"/>
                </a:lnTo>
                <a:lnTo>
                  <a:pt x="150847" y="143354"/>
                </a:lnTo>
                <a:cubicBezTo>
                  <a:pt x="150847" y="150239"/>
                  <a:pt x="145266" y="155820"/>
                  <a:pt x="138381" y="155820"/>
                </a:cubicBezTo>
                <a:cubicBezTo>
                  <a:pt x="131497" y="155820"/>
                  <a:pt x="125916" y="150239"/>
                  <a:pt x="125916" y="143354"/>
                </a:cubicBezTo>
                <a:lnTo>
                  <a:pt x="125916" y="142731"/>
                </a:lnTo>
                <a:lnTo>
                  <a:pt x="125916" y="105957"/>
                </a:lnTo>
                <a:lnTo>
                  <a:pt x="125916" y="105334"/>
                </a:lnTo>
                <a:cubicBezTo>
                  <a:pt x="125916" y="98449"/>
                  <a:pt x="131497" y="92868"/>
                  <a:pt x="138381" y="92869"/>
                </a:cubicBezTo>
                <a:close/>
                <a:moveTo>
                  <a:pt x="94752" y="80403"/>
                </a:moveTo>
                <a:cubicBezTo>
                  <a:pt x="101637" y="80403"/>
                  <a:pt x="107218" y="85984"/>
                  <a:pt x="107218" y="92868"/>
                </a:cubicBezTo>
                <a:lnTo>
                  <a:pt x="107218" y="93492"/>
                </a:lnTo>
                <a:lnTo>
                  <a:pt x="107218" y="142731"/>
                </a:lnTo>
                <a:lnTo>
                  <a:pt x="107218" y="143354"/>
                </a:lnTo>
                <a:cubicBezTo>
                  <a:pt x="107218" y="150239"/>
                  <a:pt x="101637" y="155820"/>
                  <a:pt x="94752" y="155820"/>
                </a:cubicBezTo>
                <a:cubicBezTo>
                  <a:pt x="87868" y="155820"/>
                  <a:pt x="82287" y="150239"/>
                  <a:pt x="82287" y="143354"/>
                </a:cubicBezTo>
                <a:lnTo>
                  <a:pt x="82287" y="142731"/>
                </a:lnTo>
                <a:lnTo>
                  <a:pt x="82287" y="93492"/>
                </a:lnTo>
                <a:lnTo>
                  <a:pt x="82287" y="92868"/>
                </a:lnTo>
                <a:cubicBezTo>
                  <a:pt x="82287" y="85984"/>
                  <a:pt x="87868" y="80403"/>
                  <a:pt x="94752" y="80403"/>
                </a:cubicBezTo>
                <a:close/>
                <a:moveTo>
                  <a:pt x="182011" y="49239"/>
                </a:moveTo>
                <a:cubicBezTo>
                  <a:pt x="188896" y="49239"/>
                  <a:pt x="194477" y="54820"/>
                  <a:pt x="194477" y="61704"/>
                </a:cubicBezTo>
                <a:lnTo>
                  <a:pt x="194477" y="62328"/>
                </a:lnTo>
                <a:lnTo>
                  <a:pt x="194477" y="142731"/>
                </a:lnTo>
                <a:lnTo>
                  <a:pt x="194477" y="143354"/>
                </a:lnTo>
                <a:cubicBezTo>
                  <a:pt x="194477" y="150239"/>
                  <a:pt x="188896" y="155819"/>
                  <a:pt x="182011" y="155819"/>
                </a:cubicBezTo>
                <a:cubicBezTo>
                  <a:pt x="175127" y="155819"/>
                  <a:pt x="169546" y="150239"/>
                  <a:pt x="169546" y="143354"/>
                </a:cubicBezTo>
                <a:lnTo>
                  <a:pt x="169546" y="142731"/>
                </a:lnTo>
                <a:lnTo>
                  <a:pt x="169546" y="62328"/>
                </a:lnTo>
                <a:lnTo>
                  <a:pt x="169546" y="61704"/>
                </a:lnTo>
                <a:cubicBezTo>
                  <a:pt x="169546" y="54820"/>
                  <a:pt x="175127" y="49238"/>
                  <a:pt x="182011" y="49239"/>
                </a:cubicBezTo>
                <a:close/>
                <a:moveTo>
                  <a:pt x="81040" y="0"/>
                </a:moveTo>
                <a:lnTo>
                  <a:pt x="238105" y="0"/>
                </a:lnTo>
                <a:cubicBezTo>
                  <a:pt x="265599" y="0"/>
                  <a:pt x="287967" y="22368"/>
                  <a:pt x="287967" y="49863"/>
                </a:cubicBezTo>
                <a:lnTo>
                  <a:pt x="287967" y="130889"/>
                </a:lnTo>
                <a:cubicBezTo>
                  <a:pt x="287967" y="137774"/>
                  <a:pt x="282386" y="143355"/>
                  <a:pt x="275502" y="143355"/>
                </a:cubicBezTo>
                <a:cubicBezTo>
                  <a:pt x="268617" y="143355"/>
                  <a:pt x="263036" y="137774"/>
                  <a:pt x="263036" y="130889"/>
                </a:cubicBezTo>
                <a:lnTo>
                  <a:pt x="263036" y="49863"/>
                </a:lnTo>
                <a:cubicBezTo>
                  <a:pt x="263036" y="36116"/>
                  <a:pt x="251852" y="24932"/>
                  <a:pt x="238105" y="24932"/>
                </a:cubicBezTo>
                <a:lnTo>
                  <a:pt x="81040" y="24932"/>
                </a:lnTo>
                <a:cubicBezTo>
                  <a:pt x="67293" y="24932"/>
                  <a:pt x="56109" y="36116"/>
                  <a:pt x="56109" y="49863"/>
                </a:cubicBezTo>
                <a:lnTo>
                  <a:pt x="56109" y="180751"/>
                </a:lnTo>
                <a:lnTo>
                  <a:pt x="275502" y="180751"/>
                </a:lnTo>
                <a:cubicBezTo>
                  <a:pt x="280695" y="180751"/>
                  <a:pt x="285142" y="183928"/>
                  <a:pt x="287017" y="188442"/>
                </a:cubicBezTo>
                <a:lnTo>
                  <a:pt x="314597" y="225676"/>
                </a:lnTo>
                <a:cubicBezTo>
                  <a:pt x="315156" y="226430"/>
                  <a:pt x="315627" y="227245"/>
                  <a:pt x="316003" y="228105"/>
                </a:cubicBezTo>
                <a:cubicBezTo>
                  <a:pt x="321073" y="239707"/>
                  <a:pt x="319961" y="252958"/>
                  <a:pt x="313028" y="263554"/>
                </a:cubicBezTo>
                <a:cubicBezTo>
                  <a:pt x="306095" y="274150"/>
                  <a:pt x="294397" y="280475"/>
                  <a:pt x="281735" y="280475"/>
                </a:cubicBezTo>
                <a:lnTo>
                  <a:pt x="37410" y="280475"/>
                </a:lnTo>
                <a:cubicBezTo>
                  <a:pt x="24749" y="280475"/>
                  <a:pt x="13050" y="274149"/>
                  <a:pt x="6118" y="263554"/>
                </a:cubicBezTo>
                <a:cubicBezTo>
                  <a:pt x="-815" y="252958"/>
                  <a:pt x="-1927" y="239706"/>
                  <a:pt x="3143" y="228104"/>
                </a:cubicBezTo>
                <a:cubicBezTo>
                  <a:pt x="3518" y="227245"/>
                  <a:pt x="3990" y="226430"/>
                  <a:pt x="4548" y="225676"/>
                </a:cubicBezTo>
                <a:lnTo>
                  <a:pt x="31178" y="189726"/>
                </a:lnTo>
                <a:lnTo>
                  <a:pt x="31178" y="49863"/>
                </a:lnTo>
                <a:cubicBezTo>
                  <a:pt x="31178" y="22368"/>
                  <a:pt x="53546" y="0"/>
                  <a:pt x="81040" y="0"/>
                </a:cubicBezTo>
                <a:close/>
              </a:path>
            </a:pathLst>
          </a:custGeom>
          <a:solidFill>
            <a:schemeClr val="bg1"/>
          </a:solidFill>
          <a:ln w="614"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BD8578F5-B401-C079-0F34-C7A01FCC7EFA}"/>
              </a:ext>
            </a:extLst>
          </p:cNvPr>
          <p:cNvSpPr txBox="1"/>
          <p:nvPr/>
        </p:nvSpPr>
        <p:spPr>
          <a:xfrm>
            <a:off x="5194301" y="972634"/>
            <a:ext cx="6251777" cy="727122"/>
          </a:xfrm>
          <a:prstGeom prst="rect">
            <a:avLst/>
          </a:prstGeom>
          <a:noFill/>
        </p:spPr>
        <p:txBody>
          <a:bodyPr wrap="square" rtlCol="0">
            <a:spAutoFit/>
          </a:bodyPr>
          <a:lstStyle/>
          <a:p>
            <a:pPr algn="r">
              <a:lnSpc>
                <a:spcPct val="150000"/>
              </a:lnSpc>
            </a:pPr>
            <a:r>
              <a:rPr lang="fa-IR" sz="3000" dirty="0">
                <a:solidFill>
                  <a:srgbClr val="3D8D99"/>
                </a:solidFill>
                <a:latin typeface="Anjoman Condensed Black" panose="00000A06000000000000" pitchFamily="2" charset="-78"/>
                <a:cs typeface="Anjoman Condensed Black" panose="00000A06000000000000" pitchFamily="2" charset="-78"/>
              </a:rPr>
              <a:t>سیستم اطلاعات رایانه </a:t>
            </a:r>
            <a:r>
              <a:rPr lang="fa-IR" sz="3000" dirty="0">
                <a:latin typeface="Anjoman Condensed Black" panose="00000A06000000000000" pitchFamily="2" charset="-78"/>
                <a:cs typeface="Anjoman Condensed Black" panose="00000A06000000000000" pitchFamily="2" charset="-78"/>
              </a:rPr>
              <a:t>در اجرای استراتژی</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18" name="Rectangle 17">
            <a:extLst>
              <a:ext uri="{FF2B5EF4-FFF2-40B4-BE49-F238E27FC236}">
                <a16:creationId xmlns:a16="http://schemas.microsoft.com/office/drawing/2014/main" id="{C4C5F010-AD20-16AC-B9B7-C0097F9B5394}"/>
              </a:ext>
            </a:extLst>
          </p:cNvPr>
          <p:cNvSpPr/>
          <p:nvPr/>
        </p:nvSpPr>
        <p:spPr>
          <a:xfrm>
            <a:off x="6162627" y="1689100"/>
            <a:ext cx="5283451" cy="473206"/>
          </a:xfrm>
          <a:prstGeom prst="rect">
            <a:avLst/>
          </a:prstGeom>
        </p:spPr>
        <p:txBody>
          <a:bodyPr wrap="square">
            <a:spAutoFit/>
          </a:bodyPr>
          <a:lstStyle/>
          <a:p>
            <a:pPr algn="r" rtl="1">
              <a:lnSpc>
                <a:spcPct val="150000"/>
              </a:lnSpc>
            </a:pPr>
            <a:r>
              <a:rPr lang="fa-IR" dirty="0">
                <a:solidFill>
                  <a:srgbClr val="FF9E00"/>
                </a:solidFill>
                <a:latin typeface="Anjoman Condensed Bold" panose="00000806000000000000" pitchFamily="2" charset="-78"/>
                <a:cs typeface="Anjoman Condensed Bold" panose="00000806000000000000" pitchFamily="2" charset="-78"/>
              </a:rPr>
              <a:t>اطلاعات درست، اجرای درست</a:t>
            </a:r>
          </a:p>
        </p:txBody>
      </p:sp>
      <p:sp>
        <p:nvSpPr>
          <p:cNvPr id="21" name="Rectangle 20">
            <a:extLst>
              <a:ext uri="{FF2B5EF4-FFF2-40B4-BE49-F238E27FC236}">
                <a16:creationId xmlns:a16="http://schemas.microsoft.com/office/drawing/2014/main" id="{C50CE223-2286-A3AC-D009-CE094B522DE2}"/>
              </a:ext>
            </a:extLst>
          </p:cNvPr>
          <p:cNvSpPr/>
          <p:nvPr/>
        </p:nvSpPr>
        <p:spPr>
          <a:xfrm>
            <a:off x="5194300" y="2431298"/>
            <a:ext cx="6251777" cy="2314095"/>
          </a:xfrm>
          <a:prstGeom prst="rect">
            <a:avLst/>
          </a:prstGeom>
        </p:spPr>
        <p:txBody>
          <a:bodyPr wrap="square">
            <a:spAutoFit/>
          </a:bodyPr>
          <a:lstStyle/>
          <a:p>
            <a:pPr marL="285750" indent="-285750" algn="r" rtl="1">
              <a:lnSpc>
                <a:spcPct val="250000"/>
              </a:lnSpc>
              <a:buFont typeface="Wingdings" panose="05000000000000000000" pitchFamily="2" charset="2"/>
              <a:buChar char="q"/>
            </a:pPr>
            <a:r>
              <a:rPr lang="fa-IR" sz="1500" dirty="0">
                <a:latin typeface="Anjoman Condensed Bold" panose="00000806000000000000" pitchFamily="2" charset="-78"/>
                <a:cs typeface="Anjoman Condensed Bold" panose="00000806000000000000" pitchFamily="2" charset="-78"/>
              </a:rPr>
              <a:t>سیستم اطلاعات رایانه یکی از پایه‌های اجرای موفق استراتژی است.</a:t>
            </a:r>
          </a:p>
          <a:p>
            <a:pPr marL="285750" indent="-285750" algn="r" rtl="1">
              <a:lnSpc>
                <a:spcPct val="250000"/>
              </a:lnSpc>
              <a:buFont typeface="Wingdings" panose="05000000000000000000" pitchFamily="2" charset="2"/>
              <a:buChar char="q"/>
            </a:pPr>
            <a:r>
              <a:rPr lang="fa-IR" sz="1500" dirty="0">
                <a:latin typeface="Anjoman Condensed Bold" panose="00000806000000000000" pitchFamily="2" charset="-78"/>
                <a:cs typeface="Anjoman Condensed Bold" panose="00000806000000000000" pitchFamily="2" charset="-78"/>
              </a:rPr>
              <a:t>سازمان با سیستم اطلاعات ضعیف، در اجرا هم دچار ضعف می‌شود.</a:t>
            </a:r>
          </a:p>
          <a:p>
            <a:pPr marL="285750" indent="-285750" algn="r" rtl="1">
              <a:lnSpc>
                <a:spcPct val="250000"/>
              </a:lnSpc>
              <a:buFont typeface="Wingdings" panose="05000000000000000000" pitchFamily="2" charset="2"/>
              <a:buChar char="q"/>
            </a:pPr>
            <a:r>
              <a:rPr lang="fa-IR" sz="1500" dirty="0">
                <a:latin typeface="Anjoman Condensed Bold" panose="00000806000000000000" pitchFamily="2" charset="-78"/>
                <a:cs typeface="Anjoman Condensed Bold" panose="00000806000000000000" pitchFamily="2" charset="-78"/>
              </a:rPr>
              <a:t>هدف این سیستم، گردآوری، پردازش و توزیع اطلاعات برای تصمیم‌گیری بهتر است.</a:t>
            </a:r>
          </a:p>
          <a:p>
            <a:pPr marL="285750" indent="-285750" algn="r" rtl="1">
              <a:lnSpc>
                <a:spcPct val="250000"/>
              </a:lnSpc>
              <a:buFont typeface="Wingdings" panose="05000000000000000000" pitchFamily="2" charset="2"/>
              <a:buChar char="q"/>
            </a:pPr>
            <a:r>
              <a:rPr lang="fa-IR" sz="1500" dirty="0">
                <a:latin typeface="Anjoman Condensed Bold" panose="00000806000000000000" pitchFamily="2" charset="-78"/>
                <a:cs typeface="Anjoman Condensed Bold" panose="00000806000000000000" pitchFamily="2" charset="-78"/>
              </a:rPr>
              <a:t>اطلاعات می‌تواند به مزیت رقابتی تبدیل شود.</a:t>
            </a:r>
          </a:p>
        </p:txBody>
      </p:sp>
      <p:sp>
        <p:nvSpPr>
          <p:cNvPr id="26" name="TextBox 25">
            <a:extLst>
              <a:ext uri="{FF2B5EF4-FFF2-40B4-BE49-F238E27FC236}">
                <a16:creationId xmlns:a16="http://schemas.microsoft.com/office/drawing/2014/main" id="{3D449F9C-2279-7696-48BF-A2B8966A67DE}"/>
              </a:ext>
            </a:extLst>
          </p:cNvPr>
          <p:cNvSpPr txBox="1"/>
          <p:nvPr/>
        </p:nvSpPr>
        <p:spPr>
          <a:xfrm>
            <a:off x="3032455" y="5893686"/>
            <a:ext cx="6699271" cy="621324"/>
          </a:xfrm>
          <a:prstGeom prst="rect">
            <a:avLst/>
          </a:prstGeom>
          <a:noFill/>
        </p:spPr>
        <p:txBody>
          <a:bodyPr wrap="none" rtlCol="0">
            <a:spAutoFit/>
          </a:bodyPr>
          <a:lstStyle/>
          <a:p>
            <a:pPr algn="r">
              <a:lnSpc>
                <a:spcPct val="150000"/>
              </a:lnSpc>
            </a:pPr>
            <a:r>
              <a:rPr lang="fa-IR" sz="2500" dirty="0">
                <a:solidFill>
                  <a:srgbClr val="3D8D99"/>
                </a:solidFill>
                <a:latin typeface="Anjoman Condensed Black" panose="00000A06000000000000" pitchFamily="2" charset="-78"/>
                <a:cs typeface="Anjoman Condensed Black" panose="00000A06000000000000" pitchFamily="2" charset="-78"/>
              </a:rPr>
              <a:t>اطلاعات درست </a:t>
            </a:r>
            <a:r>
              <a:rPr lang="fa-IR" sz="2000" dirty="0">
                <a:latin typeface="Anjoman Condensed Black" panose="00000A06000000000000" pitchFamily="2" charset="-78"/>
                <a:cs typeface="Anjoman Condensed Black" panose="00000A06000000000000" pitchFamily="2" charset="-78"/>
              </a:rPr>
              <a:t>فاصله بین برنامه‌ریزی و </a:t>
            </a:r>
            <a:r>
              <a:rPr lang="fa-IR" sz="2500" dirty="0">
                <a:solidFill>
                  <a:srgbClr val="FF9E00"/>
                </a:solidFill>
                <a:latin typeface="Anjoman Condensed Black" panose="00000A06000000000000" pitchFamily="2" charset="-78"/>
                <a:cs typeface="Anjoman Condensed Black" panose="00000A06000000000000" pitchFamily="2" charset="-78"/>
              </a:rPr>
              <a:t>اجرای موفق </a:t>
            </a:r>
            <a:r>
              <a:rPr lang="fa-IR" sz="2000" dirty="0">
                <a:latin typeface="Anjoman Condensed Black" panose="00000A06000000000000" pitchFamily="2" charset="-78"/>
                <a:cs typeface="Anjoman Condensed Black" panose="00000A06000000000000" pitchFamily="2" charset="-78"/>
              </a:rPr>
              <a:t>را پر می‌کند.</a:t>
            </a:r>
          </a:p>
        </p:txBody>
      </p:sp>
    </p:spTree>
    <p:extLst>
      <p:ext uri="{BB962C8B-B14F-4D97-AF65-F5344CB8AC3E}">
        <p14:creationId xmlns:p14="http://schemas.microsoft.com/office/powerpoint/2010/main" val="1767128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121F433-3710-428C-A9CC-1011FE7B445B}"/>
              </a:ext>
            </a:extLst>
          </p:cNvPr>
          <p:cNvSpPr/>
          <p:nvPr/>
        </p:nvSpPr>
        <p:spPr>
          <a:xfrm>
            <a:off x="8709284" y="0"/>
            <a:ext cx="3482715" cy="35318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2" name="Picture Placeholder 21">
            <a:extLst>
              <a:ext uri="{FF2B5EF4-FFF2-40B4-BE49-F238E27FC236}">
                <a16:creationId xmlns:a16="http://schemas.microsoft.com/office/drawing/2014/main" id="{297C16C9-E2C6-B420-4BC7-710B73E8C2B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523" r="9523"/>
          <a:stretch>
            <a:fillRect/>
          </a:stretch>
        </p:blipFill>
        <p:spPr>
          <a:xfrm>
            <a:off x="6248400" y="1155700"/>
            <a:ext cx="5586413" cy="4597400"/>
          </a:xfrm>
        </p:spPr>
      </p:pic>
      <p:sp>
        <p:nvSpPr>
          <p:cNvPr id="18" name="Quote Sign">
            <a:extLst>
              <a:ext uri="{FF2B5EF4-FFF2-40B4-BE49-F238E27FC236}">
                <a16:creationId xmlns:a16="http://schemas.microsoft.com/office/drawing/2014/main" id="{03FF6448-AD96-4C76-8BFD-231C278CB9F4}"/>
              </a:ext>
            </a:extLst>
          </p:cNvPr>
          <p:cNvSpPr/>
          <p:nvPr/>
        </p:nvSpPr>
        <p:spPr>
          <a:xfrm flipV="1">
            <a:off x="7562541" y="2596240"/>
            <a:ext cx="328922" cy="278320"/>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solidFill>
          <a:ln>
            <a:noFill/>
          </a:ln>
        </p:spPr>
        <p:txBody>
          <a:bodyPr vert="horz" wrap="square" lIns="91428" tIns="45714" rIns="91428" bIns="45714" numCol="1" anchor="t" anchorCtr="0" compatLnSpc="1">
            <a:prstTxWarp prst="textNoShape">
              <a:avLst/>
            </a:prstTxWarp>
            <a:noAutofit/>
          </a:bodyPr>
          <a:lstStyle/>
          <a:p>
            <a:pPr algn="r"/>
            <a:endParaRPr>
              <a:solidFill>
                <a:schemeClr val="tx1">
                  <a:lumMod val="65000"/>
                  <a:lumOff val="35000"/>
                </a:schemeClr>
              </a:solidFill>
            </a:endParaRPr>
          </a:p>
        </p:txBody>
      </p:sp>
      <p:sp>
        <p:nvSpPr>
          <p:cNvPr id="4" name="TextBox 3">
            <a:extLst>
              <a:ext uri="{FF2B5EF4-FFF2-40B4-BE49-F238E27FC236}">
                <a16:creationId xmlns:a16="http://schemas.microsoft.com/office/drawing/2014/main" id="{F2F3D024-1C8B-6D57-B07C-44D292005E7A}"/>
              </a:ext>
            </a:extLst>
          </p:cNvPr>
          <p:cNvSpPr txBox="1"/>
          <p:nvPr/>
        </p:nvSpPr>
        <p:spPr>
          <a:xfrm>
            <a:off x="-412287" y="1148138"/>
            <a:ext cx="6251777" cy="727122"/>
          </a:xfrm>
          <a:prstGeom prst="rect">
            <a:avLst/>
          </a:prstGeom>
          <a:noFill/>
        </p:spPr>
        <p:txBody>
          <a:bodyPr wrap="square" rtlCol="0">
            <a:spAutoFit/>
          </a:bodyPr>
          <a:lstStyle/>
          <a:p>
            <a:pPr algn="r">
              <a:lnSpc>
                <a:spcPct val="150000"/>
              </a:lnSpc>
            </a:pPr>
            <a:r>
              <a:rPr lang="fa-IR" sz="3000" dirty="0">
                <a:solidFill>
                  <a:srgbClr val="3D8D99"/>
                </a:solidFill>
                <a:latin typeface="Anjoman Condensed Black" panose="00000A06000000000000" pitchFamily="2" charset="-78"/>
                <a:cs typeface="Anjoman Condensed Black" panose="00000A06000000000000" pitchFamily="2" charset="-78"/>
              </a:rPr>
              <a:t>کارکردهای اصلی </a:t>
            </a:r>
            <a:r>
              <a:rPr lang="fa-IR" sz="3000" dirty="0">
                <a:latin typeface="Anjoman Condensed Black" panose="00000A06000000000000" pitchFamily="2" charset="-78"/>
                <a:cs typeface="Anjoman Condensed Black" panose="00000A06000000000000" pitchFamily="2" charset="-78"/>
              </a:rPr>
              <a:t>سیستم اطلاعات</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8" name="Rectangle 7">
            <a:extLst>
              <a:ext uri="{FF2B5EF4-FFF2-40B4-BE49-F238E27FC236}">
                <a16:creationId xmlns:a16="http://schemas.microsoft.com/office/drawing/2014/main" id="{D46A1A96-A14C-8C7A-A358-370C2D0EEAA0}"/>
              </a:ext>
            </a:extLst>
          </p:cNvPr>
          <p:cNvSpPr/>
          <p:nvPr/>
        </p:nvSpPr>
        <p:spPr>
          <a:xfrm>
            <a:off x="556039" y="1864604"/>
            <a:ext cx="5283451" cy="473206"/>
          </a:xfrm>
          <a:prstGeom prst="rect">
            <a:avLst/>
          </a:prstGeom>
        </p:spPr>
        <p:txBody>
          <a:bodyPr wrap="square">
            <a:spAutoFit/>
          </a:bodyPr>
          <a:lstStyle/>
          <a:p>
            <a:pPr algn="r" rtl="1">
              <a:lnSpc>
                <a:spcPct val="150000"/>
              </a:lnSpc>
            </a:pPr>
            <a:r>
              <a:rPr lang="fa-IR" dirty="0">
                <a:solidFill>
                  <a:srgbClr val="FF9E00"/>
                </a:solidFill>
                <a:latin typeface="Anjoman Condensed Bold" panose="00000806000000000000" pitchFamily="2" charset="-78"/>
                <a:cs typeface="Anjoman Condensed Bold" panose="00000806000000000000" pitchFamily="2" charset="-78"/>
              </a:rPr>
              <a:t>پیونددهنده واحدها، پشتیبان تصمیم‌ها</a:t>
            </a:r>
          </a:p>
        </p:txBody>
      </p:sp>
      <p:sp>
        <p:nvSpPr>
          <p:cNvPr id="16" name="Rectangle 15">
            <a:extLst>
              <a:ext uri="{FF2B5EF4-FFF2-40B4-BE49-F238E27FC236}">
                <a16:creationId xmlns:a16="http://schemas.microsoft.com/office/drawing/2014/main" id="{F8A8E6E4-8221-32F3-1BA9-6103BD0395CB}"/>
              </a:ext>
            </a:extLst>
          </p:cNvPr>
          <p:cNvSpPr/>
          <p:nvPr/>
        </p:nvSpPr>
        <p:spPr>
          <a:xfrm>
            <a:off x="-412288" y="2606802"/>
            <a:ext cx="6251777" cy="2891176"/>
          </a:xfrm>
          <a:prstGeom prst="rect">
            <a:avLst/>
          </a:prstGeom>
        </p:spPr>
        <p:txBody>
          <a:bodyPr wrap="square">
            <a:spAutoFit/>
          </a:bodyPr>
          <a:lstStyle/>
          <a:p>
            <a:pPr marL="285750" indent="-285750" algn="r" rtl="1">
              <a:lnSpc>
                <a:spcPct val="250000"/>
              </a:lnSpc>
              <a:buFont typeface="Wingdings" panose="05000000000000000000" pitchFamily="2" charset="2"/>
              <a:buChar char="q"/>
            </a:pPr>
            <a:r>
              <a:rPr lang="fa-IR" sz="1500" dirty="0">
                <a:latin typeface="Anjoman Condensed Bold" panose="00000806000000000000" pitchFamily="2" charset="-78"/>
                <a:cs typeface="Anjoman Condensed Bold" panose="00000806000000000000" pitchFamily="2" charset="-78"/>
              </a:rPr>
              <a:t>یکپارچه‌سازی واحدهای مختلف سازمان</a:t>
            </a:r>
          </a:p>
          <a:p>
            <a:pPr marL="285750" indent="-285750" algn="r" rtl="1">
              <a:lnSpc>
                <a:spcPct val="250000"/>
              </a:lnSpc>
              <a:buFont typeface="Wingdings" panose="05000000000000000000" pitchFamily="2" charset="2"/>
              <a:buChar char="q"/>
            </a:pPr>
            <a:r>
              <a:rPr lang="fa-IR" sz="1500" dirty="0">
                <a:latin typeface="Anjoman Condensed Bold" panose="00000806000000000000" pitchFamily="2" charset="-78"/>
                <a:cs typeface="Anjoman Condensed Bold" panose="00000806000000000000" pitchFamily="2" charset="-78"/>
              </a:rPr>
              <a:t>پشتیبانی از تصمیم‌گیری مدیران</a:t>
            </a:r>
          </a:p>
          <a:p>
            <a:pPr marL="285750" indent="-285750" algn="r" rtl="1">
              <a:lnSpc>
                <a:spcPct val="250000"/>
              </a:lnSpc>
              <a:buFont typeface="Wingdings" panose="05000000000000000000" pitchFamily="2" charset="2"/>
              <a:buChar char="q"/>
            </a:pPr>
            <a:r>
              <a:rPr lang="fa-IR" sz="1500" dirty="0">
                <a:latin typeface="Anjoman Condensed Bold" panose="00000806000000000000" pitchFamily="2" charset="-78"/>
                <a:cs typeface="Anjoman Condensed Bold" panose="00000806000000000000" pitchFamily="2" charset="-78"/>
              </a:rPr>
              <a:t>کنترل موجودی، تولید، منابع انسانی و عملیات</a:t>
            </a:r>
          </a:p>
          <a:p>
            <a:pPr marL="285750" indent="-285750" algn="r" rtl="1">
              <a:lnSpc>
                <a:spcPct val="250000"/>
              </a:lnSpc>
              <a:buFont typeface="Wingdings" panose="05000000000000000000" pitchFamily="2" charset="2"/>
              <a:buChar char="q"/>
            </a:pPr>
            <a:r>
              <a:rPr lang="fa-IR" sz="1500" dirty="0">
                <a:latin typeface="Anjoman Condensed Bold" panose="00000806000000000000" pitchFamily="2" charset="-78"/>
                <a:cs typeface="Anjoman Condensed Bold" panose="00000806000000000000" pitchFamily="2" charset="-78"/>
              </a:rPr>
              <a:t>بهبود ارتباط بین فروش، تولید و تأمین</a:t>
            </a:r>
          </a:p>
          <a:p>
            <a:pPr marL="285750" indent="-285750" algn="r" rtl="1">
              <a:lnSpc>
                <a:spcPct val="250000"/>
              </a:lnSpc>
              <a:buFont typeface="Wingdings" panose="05000000000000000000" pitchFamily="2" charset="2"/>
              <a:buChar char="q"/>
            </a:pPr>
            <a:r>
              <a:rPr lang="fa-IR" sz="1500" dirty="0">
                <a:latin typeface="Anjoman Condensed Bold" panose="00000806000000000000" pitchFamily="2" charset="-78"/>
                <a:cs typeface="Anjoman Condensed Bold" panose="00000806000000000000" pitchFamily="2" charset="-78"/>
              </a:rPr>
              <a:t>کاهش هزینه و افزایش سرعت پاسخ‌گویی</a:t>
            </a:r>
          </a:p>
        </p:txBody>
      </p:sp>
    </p:spTree>
    <p:extLst>
      <p:ext uri="{BB962C8B-B14F-4D97-AF65-F5344CB8AC3E}">
        <p14:creationId xmlns:p14="http://schemas.microsoft.com/office/powerpoint/2010/main" val="3748016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E6D3A93-6C23-1A10-D47E-14EF99CA7A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66" r="1166"/>
          <a:stretch/>
        </p:blipFill>
        <p:spPr>
          <a:xfrm>
            <a:off x="788988" y="0"/>
            <a:ext cx="10614025" cy="6116638"/>
          </a:xfrm>
        </p:spPr>
      </p:pic>
      <p:sp>
        <p:nvSpPr>
          <p:cNvPr id="4" name="Rectangle 3">
            <a:extLst>
              <a:ext uri="{FF2B5EF4-FFF2-40B4-BE49-F238E27FC236}">
                <a16:creationId xmlns:a16="http://schemas.microsoft.com/office/drawing/2014/main" id="{EC3A42A2-A233-4CA2-9AD4-FB37BC05418A}"/>
              </a:ext>
            </a:extLst>
          </p:cNvPr>
          <p:cNvSpPr/>
          <p:nvPr/>
        </p:nvSpPr>
        <p:spPr>
          <a:xfrm>
            <a:off x="0" y="4267200"/>
            <a:ext cx="12192000" cy="1498600"/>
          </a:xfrm>
          <a:prstGeom prst="rect">
            <a:avLst/>
          </a:prstGeom>
          <a:solidFill>
            <a:schemeClr val="bg1">
              <a:alpha val="90000"/>
            </a:schemeClr>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FBD2E4CD-6EB3-2A2A-E75A-C8DF8AF4BD30}"/>
              </a:ext>
            </a:extLst>
          </p:cNvPr>
          <p:cNvSpPr txBox="1"/>
          <p:nvPr/>
        </p:nvSpPr>
        <p:spPr>
          <a:xfrm>
            <a:off x="3433609" y="4500404"/>
            <a:ext cx="6025871" cy="938719"/>
          </a:xfrm>
          <a:prstGeom prst="rect">
            <a:avLst/>
          </a:prstGeom>
          <a:noFill/>
        </p:spPr>
        <p:txBody>
          <a:bodyPr wrap="square" rtlCol="0">
            <a:spAutoFit/>
          </a:bodyPr>
          <a:lstStyle/>
          <a:p>
            <a:pPr algn="ctr">
              <a:lnSpc>
                <a:spcPct val="150000"/>
              </a:lnSpc>
            </a:pPr>
            <a:r>
              <a:rPr lang="fa-IR" sz="4000" dirty="0">
                <a:solidFill>
                  <a:srgbClr val="3D8D99"/>
                </a:solidFill>
                <a:latin typeface="Anjoman Condensed Black" panose="00000A06000000000000" pitchFamily="2" charset="-78"/>
                <a:cs typeface="Anjoman Condensed Black" panose="00000A06000000000000" pitchFamily="2" charset="-78"/>
              </a:rPr>
              <a:t>نتیجه گیری </a:t>
            </a:r>
            <a:r>
              <a:rPr lang="fa-IR" sz="4000" dirty="0">
                <a:latin typeface="Anjoman Condensed Black" panose="00000A06000000000000" pitchFamily="2" charset="-78"/>
                <a:cs typeface="Anjoman Condensed Black" panose="00000A06000000000000" pitchFamily="2" charset="-78"/>
              </a:rPr>
              <a:t>فصل هشتم</a:t>
            </a:r>
            <a:endParaRPr lang="en-ID" sz="4000" dirty="0">
              <a:latin typeface="Anjoman Condensed Black" panose="00000A06000000000000" pitchFamily="2" charset="-78"/>
              <a:cs typeface="Anjoman Condensed Black" panose="00000A06000000000000" pitchFamily="2" charset="-78"/>
            </a:endParaRPr>
          </a:p>
        </p:txBody>
      </p:sp>
    </p:spTree>
    <p:extLst>
      <p:ext uri="{BB962C8B-B14F-4D97-AF65-F5344CB8AC3E}">
        <p14:creationId xmlns:p14="http://schemas.microsoft.com/office/powerpoint/2010/main" val="346051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6615F4F-BA9C-40E1-9B85-1A9F86CCF766}"/>
              </a:ext>
            </a:extLst>
          </p:cNvPr>
          <p:cNvGrpSpPr/>
          <p:nvPr/>
        </p:nvGrpSpPr>
        <p:grpSpPr>
          <a:xfrm>
            <a:off x="4701428" y="4747083"/>
            <a:ext cx="485776" cy="213244"/>
            <a:chOff x="10352624" y="6174642"/>
            <a:chExt cx="1102715" cy="484066"/>
          </a:xfrm>
          <a:solidFill>
            <a:schemeClr val="accent1"/>
          </a:solidFill>
        </p:grpSpPr>
        <p:sp>
          <p:nvSpPr>
            <p:cNvPr id="13" name="Freeform 459">
              <a:extLst>
                <a:ext uri="{FF2B5EF4-FFF2-40B4-BE49-F238E27FC236}">
                  <a16:creationId xmlns:a16="http://schemas.microsoft.com/office/drawing/2014/main" id="{C1355A55-BBBF-4268-BE03-A40437AFDF4B}"/>
                </a:ext>
              </a:extLst>
            </p:cNvPr>
            <p:cNvSpPr>
              <a:spLocks noEditPoints="1"/>
            </p:cNvSpPr>
            <p:nvPr/>
          </p:nvSpPr>
          <p:spPr bwMode="auto">
            <a:xfrm>
              <a:off x="10968068" y="6174642"/>
              <a:ext cx="487271" cy="484066"/>
            </a:xfrm>
            <a:custGeom>
              <a:avLst/>
              <a:gdLst>
                <a:gd name="T0" fmla="*/ 32 w 64"/>
                <a:gd name="T1" fmla="*/ 4 h 64"/>
                <a:gd name="T2" fmla="*/ 60 w 64"/>
                <a:gd name="T3" fmla="*/ 32 h 64"/>
                <a:gd name="T4" fmla="*/ 32 w 64"/>
                <a:gd name="T5" fmla="*/ 60 h 64"/>
                <a:gd name="T6" fmla="*/ 4 w 64"/>
                <a:gd name="T7" fmla="*/ 32 h 64"/>
                <a:gd name="T8" fmla="*/ 32 w 64"/>
                <a:gd name="T9" fmla="*/ 4 h 64"/>
                <a:gd name="T10" fmla="*/ 32 w 64"/>
                <a:gd name="T11" fmla="*/ 0 h 64"/>
                <a:gd name="T12" fmla="*/ 0 w 64"/>
                <a:gd name="T13" fmla="*/ 32 h 64"/>
                <a:gd name="T14" fmla="*/ 32 w 64"/>
                <a:gd name="T15" fmla="*/ 64 h 64"/>
                <a:gd name="T16" fmla="*/ 64 w 64"/>
                <a:gd name="T17" fmla="*/ 32 h 64"/>
                <a:gd name="T18" fmla="*/ 32 w 64"/>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4"/>
                  </a:moveTo>
                  <a:cubicBezTo>
                    <a:pt x="48" y="4"/>
                    <a:pt x="60" y="17"/>
                    <a:pt x="60" y="32"/>
                  </a:cubicBezTo>
                  <a:cubicBezTo>
                    <a:pt x="60" y="47"/>
                    <a:pt x="48" y="60"/>
                    <a:pt x="32" y="60"/>
                  </a:cubicBezTo>
                  <a:cubicBezTo>
                    <a:pt x="17" y="60"/>
                    <a:pt x="4" y="47"/>
                    <a:pt x="4" y="32"/>
                  </a:cubicBezTo>
                  <a:cubicBezTo>
                    <a:pt x="4" y="17"/>
                    <a:pt x="17" y="4"/>
                    <a:pt x="32" y="4"/>
                  </a:cubicBezTo>
                  <a:moveTo>
                    <a:pt x="32" y="0"/>
                  </a:moveTo>
                  <a:cubicBezTo>
                    <a:pt x="15" y="0"/>
                    <a:pt x="0" y="14"/>
                    <a:pt x="0" y="32"/>
                  </a:cubicBezTo>
                  <a:cubicBezTo>
                    <a:pt x="0" y="50"/>
                    <a:pt x="15" y="64"/>
                    <a:pt x="32" y="64"/>
                  </a:cubicBezTo>
                  <a:cubicBezTo>
                    <a:pt x="50" y="64"/>
                    <a:pt x="64" y="50"/>
                    <a:pt x="64" y="32"/>
                  </a:cubicBezTo>
                  <a:cubicBezTo>
                    <a:pt x="64" y="14"/>
                    <a:pt x="50"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460">
              <a:extLst>
                <a:ext uri="{FF2B5EF4-FFF2-40B4-BE49-F238E27FC236}">
                  <a16:creationId xmlns:a16="http://schemas.microsoft.com/office/drawing/2014/main" id="{F1706B77-055C-4BDC-840E-01356AC63AB1}"/>
                </a:ext>
              </a:extLst>
            </p:cNvPr>
            <p:cNvSpPr>
              <a:spLocks/>
            </p:cNvSpPr>
            <p:nvPr/>
          </p:nvSpPr>
          <p:spPr bwMode="auto">
            <a:xfrm>
              <a:off x="11150794" y="6257991"/>
              <a:ext cx="182727" cy="310957"/>
            </a:xfrm>
            <a:custGeom>
              <a:avLst/>
              <a:gdLst>
                <a:gd name="T0" fmla="*/ 0 w 57"/>
                <a:gd name="T1" fmla="*/ 71 h 97"/>
                <a:gd name="T2" fmla="*/ 28 w 57"/>
                <a:gd name="T3" fmla="*/ 47 h 97"/>
                <a:gd name="T4" fmla="*/ 0 w 57"/>
                <a:gd name="T5" fmla="*/ 23 h 97"/>
                <a:gd name="T6" fmla="*/ 0 w 57"/>
                <a:gd name="T7" fmla="*/ 0 h 97"/>
                <a:gd name="T8" fmla="*/ 57 w 57"/>
                <a:gd name="T9" fmla="*/ 47 h 97"/>
                <a:gd name="T10" fmla="*/ 0 w 57"/>
                <a:gd name="T11" fmla="*/ 97 h 97"/>
                <a:gd name="T12" fmla="*/ 0 w 57"/>
                <a:gd name="T13" fmla="*/ 71 h 97"/>
              </a:gdLst>
              <a:ahLst/>
              <a:cxnLst>
                <a:cxn ang="0">
                  <a:pos x="T0" y="T1"/>
                </a:cxn>
                <a:cxn ang="0">
                  <a:pos x="T2" y="T3"/>
                </a:cxn>
                <a:cxn ang="0">
                  <a:pos x="T4" y="T5"/>
                </a:cxn>
                <a:cxn ang="0">
                  <a:pos x="T6" y="T7"/>
                </a:cxn>
                <a:cxn ang="0">
                  <a:pos x="T8" y="T9"/>
                </a:cxn>
                <a:cxn ang="0">
                  <a:pos x="T10" y="T11"/>
                </a:cxn>
                <a:cxn ang="0">
                  <a:pos x="T12" y="T13"/>
                </a:cxn>
              </a:cxnLst>
              <a:rect l="0" t="0" r="r" b="b"/>
              <a:pathLst>
                <a:path w="57" h="97">
                  <a:moveTo>
                    <a:pt x="0" y="71"/>
                  </a:moveTo>
                  <a:lnTo>
                    <a:pt x="28" y="47"/>
                  </a:lnTo>
                  <a:lnTo>
                    <a:pt x="0" y="23"/>
                  </a:lnTo>
                  <a:lnTo>
                    <a:pt x="0" y="0"/>
                  </a:lnTo>
                  <a:lnTo>
                    <a:pt x="57" y="47"/>
                  </a:lnTo>
                  <a:lnTo>
                    <a:pt x="0" y="97"/>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461">
              <a:extLst>
                <a:ext uri="{FF2B5EF4-FFF2-40B4-BE49-F238E27FC236}">
                  <a16:creationId xmlns:a16="http://schemas.microsoft.com/office/drawing/2014/main" id="{BA1F533B-D544-418D-8DA5-9E6F9A3D2FB8}"/>
                </a:ext>
              </a:extLst>
            </p:cNvPr>
            <p:cNvSpPr>
              <a:spLocks noEditPoints="1"/>
            </p:cNvSpPr>
            <p:nvPr/>
          </p:nvSpPr>
          <p:spPr bwMode="auto">
            <a:xfrm>
              <a:off x="10352624" y="6174642"/>
              <a:ext cx="487271" cy="484066"/>
            </a:xfrm>
            <a:custGeom>
              <a:avLst/>
              <a:gdLst>
                <a:gd name="T0" fmla="*/ 32 w 64"/>
                <a:gd name="T1" fmla="*/ 4 h 64"/>
                <a:gd name="T2" fmla="*/ 60 w 64"/>
                <a:gd name="T3" fmla="*/ 32 h 64"/>
                <a:gd name="T4" fmla="*/ 32 w 64"/>
                <a:gd name="T5" fmla="*/ 60 h 64"/>
                <a:gd name="T6" fmla="*/ 4 w 64"/>
                <a:gd name="T7" fmla="*/ 32 h 64"/>
                <a:gd name="T8" fmla="*/ 32 w 64"/>
                <a:gd name="T9" fmla="*/ 4 h 64"/>
                <a:gd name="T10" fmla="*/ 32 w 64"/>
                <a:gd name="T11" fmla="*/ 0 h 64"/>
                <a:gd name="T12" fmla="*/ 0 w 64"/>
                <a:gd name="T13" fmla="*/ 32 h 64"/>
                <a:gd name="T14" fmla="*/ 32 w 64"/>
                <a:gd name="T15" fmla="*/ 64 h 64"/>
                <a:gd name="T16" fmla="*/ 64 w 64"/>
                <a:gd name="T17" fmla="*/ 32 h 64"/>
                <a:gd name="T18" fmla="*/ 32 w 64"/>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4"/>
                  </a:moveTo>
                  <a:cubicBezTo>
                    <a:pt x="48" y="4"/>
                    <a:pt x="60" y="17"/>
                    <a:pt x="60" y="32"/>
                  </a:cubicBezTo>
                  <a:cubicBezTo>
                    <a:pt x="60" y="47"/>
                    <a:pt x="48" y="60"/>
                    <a:pt x="32" y="60"/>
                  </a:cubicBezTo>
                  <a:cubicBezTo>
                    <a:pt x="17" y="60"/>
                    <a:pt x="4" y="47"/>
                    <a:pt x="4" y="32"/>
                  </a:cubicBezTo>
                  <a:cubicBezTo>
                    <a:pt x="4" y="17"/>
                    <a:pt x="17" y="4"/>
                    <a:pt x="32" y="4"/>
                  </a:cubicBezTo>
                  <a:moveTo>
                    <a:pt x="32" y="0"/>
                  </a:moveTo>
                  <a:cubicBezTo>
                    <a:pt x="15" y="0"/>
                    <a:pt x="0" y="14"/>
                    <a:pt x="0" y="32"/>
                  </a:cubicBezTo>
                  <a:cubicBezTo>
                    <a:pt x="0" y="50"/>
                    <a:pt x="15" y="64"/>
                    <a:pt x="32" y="64"/>
                  </a:cubicBezTo>
                  <a:cubicBezTo>
                    <a:pt x="50" y="64"/>
                    <a:pt x="64" y="50"/>
                    <a:pt x="64" y="32"/>
                  </a:cubicBezTo>
                  <a:cubicBezTo>
                    <a:pt x="64" y="14"/>
                    <a:pt x="50"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462">
              <a:extLst>
                <a:ext uri="{FF2B5EF4-FFF2-40B4-BE49-F238E27FC236}">
                  <a16:creationId xmlns:a16="http://schemas.microsoft.com/office/drawing/2014/main" id="{3988FC80-E970-49BE-AA92-F69156BB8741}"/>
                </a:ext>
              </a:extLst>
            </p:cNvPr>
            <p:cNvSpPr>
              <a:spLocks/>
            </p:cNvSpPr>
            <p:nvPr/>
          </p:nvSpPr>
          <p:spPr bwMode="auto">
            <a:xfrm>
              <a:off x="10474442" y="6264402"/>
              <a:ext cx="182727" cy="310957"/>
            </a:xfrm>
            <a:custGeom>
              <a:avLst/>
              <a:gdLst>
                <a:gd name="T0" fmla="*/ 57 w 57"/>
                <a:gd name="T1" fmla="*/ 26 h 97"/>
                <a:gd name="T2" fmla="*/ 31 w 57"/>
                <a:gd name="T3" fmla="*/ 50 h 97"/>
                <a:gd name="T4" fmla="*/ 57 w 57"/>
                <a:gd name="T5" fmla="*/ 73 h 97"/>
                <a:gd name="T6" fmla="*/ 57 w 57"/>
                <a:gd name="T7" fmla="*/ 97 h 97"/>
                <a:gd name="T8" fmla="*/ 0 w 57"/>
                <a:gd name="T9" fmla="*/ 50 h 97"/>
                <a:gd name="T10" fmla="*/ 57 w 57"/>
                <a:gd name="T11" fmla="*/ 0 h 97"/>
                <a:gd name="T12" fmla="*/ 57 w 57"/>
                <a:gd name="T13" fmla="*/ 26 h 97"/>
              </a:gdLst>
              <a:ahLst/>
              <a:cxnLst>
                <a:cxn ang="0">
                  <a:pos x="T0" y="T1"/>
                </a:cxn>
                <a:cxn ang="0">
                  <a:pos x="T2" y="T3"/>
                </a:cxn>
                <a:cxn ang="0">
                  <a:pos x="T4" y="T5"/>
                </a:cxn>
                <a:cxn ang="0">
                  <a:pos x="T6" y="T7"/>
                </a:cxn>
                <a:cxn ang="0">
                  <a:pos x="T8" y="T9"/>
                </a:cxn>
                <a:cxn ang="0">
                  <a:pos x="T10" y="T11"/>
                </a:cxn>
                <a:cxn ang="0">
                  <a:pos x="T12" y="T13"/>
                </a:cxn>
              </a:cxnLst>
              <a:rect l="0" t="0" r="r" b="b"/>
              <a:pathLst>
                <a:path w="57" h="97">
                  <a:moveTo>
                    <a:pt x="57" y="26"/>
                  </a:moveTo>
                  <a:lnTo>
                    <a:pt x="31" y="50"/>
                  </a:lnTo>
                  <a:lnTo>
                    <a:pt x="57" y="73"/>
                  </a:lnTo>
                  <a:lnTo>
                    <a:pt x="57" y="97"/>
                  </a:lnTo>
                  <a:lnTo>
                    <a:pt x="0" y="50"/>
                  </a:lnTo>
                  <a:lnTo>
                    <a:pt x="57" y="0"/>
                  </a:lnTo>
                  <a:lnTo>
                    <a:pt x="5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9" name="Rectangle 18">
            <a:extLst>
              <a:ext uri="{FF2B5EF4-FFF2-40B4-BE49-F238E27FC236}">
                <a16:creationId xmlns:a16="http://schemas.microsoft.com/office/drawing/2014/main" id="{CFBC0C46-7CCA-451E-B98E-785B1CEE12E6}"/>
              </a:ext>
            </a:extLst>
          </p:cNvPr>
          <p:cNvSpPr/>
          <p:nvPr/>
        </p:nvSpPr>
        <p:spPr>
          <a:xfrm>
            <a:off x="5853112" y="2480743"/>
            <a:ext cx="5611731" cy="343171"/>
          </a:xfrm>
          <a:prstGeom prst="rect">
            <a:avLst/>
          </a:prstGeom>
        </p:spPr>
        <p:txBody>
          <a:bodyPr wrap="square">
            <a:spAutoFit/>
          </a:bodyPr>
          <a:lstStyle/>
          <a:p>
            <a:pPr algn="r">
              <a:lnSpc>
                <a:spcPct val="150000"/>
              </a:lnSpc>
            </a:pPr>
            <a:r>
              <a:rPr lang="fa-IR" sz="1200" dirty="0">
                <a:solidFill>
                  <a:schemeClr val="accent1"/>
                </a:solidFill>
                <a:latin typeface="Anjoman Condensed Bold" panose="00000806000000000000" pitchFamily="2" charset="-78"/>
                <a:cs typeface="Anjoman Condensed Bold" panose="00000806000000000000" pitchFamily="2" charset="-78"/>
              </a:rPr>
              <a:t>بررسی ها نشان می دهد که شرکت‌های موفق در این چهار زمینه سرمایه‌گذاری می‌کنند:</a:t>
            </a:r>
          </a:p>
        </p:txBody>
      </p:sp>
      <p:pic>
        <p:nvPicPr>
          <p:cNvPr id="8" name="Picture Placeholder 7">
            <a:extLst>
              <a:ext uri="{FF2B5EF4-FFF2-40B4-BE49-F238E27FC236}">
                <a16:creationId xmlns:a16="http://schemas.microsoft.com/office/drawing/2014/main" id="{9D048BE7-752A-3A19-9F52-6EE56123C46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086" r="1892"/>
          <a:stretch/>
        </p:blipFill>
        <p:spPr>
          <a:xfrm>
            <a:off x="-274645" y="-24440"/>
            <a:ext cx="5847337" cy="5530219"/>
          </a:xfrm>
        </p:spPr>
      </p:pic>
      <p:sp>
        <p:nvSpPr>
          <p:cNvPr id="3" name="TextBox 2">
            <a:extLst>
              <a:ext uri="{FF2B5EF4-FFF2-40B4-BE49-F238E27FC236}">
                <a16:creationId xmlns:a16="http://schemas.microsoft.com/office/drawing/2014/main" id="{24BA2972-7EE2-1C36-CC2F-147FFE53E687}"/>
              </a:ext>
            </a:extLst>
          </p:cNvPr>
          <p:cNvSpPr txBox="1"/>
          <p:nvPr/>
        </p:nvSpPr>
        <p:spPr>
          <a:xfrm>
            <a:off x="4413910" y="4882951"/>
            <a:ext cx="7292446" cy="1785104"/>
          </a:xfrm>
          <a:prstGeom prst="rect">
            <a:avLst/>
          </a:prstGeom>
          <a:noFill/>
        </p:spPr>
        <p:txBody>
          <a:bodyPr wrap="none" rtlCol="0">
            <a:spAutoFit/>
          </a:bodyPr>
          <a:lstStyle/>
          <a:p>
            <a:pPr algn="r">
              <a:lnSpc>
                <a:spcPct val="150000"/>
              </a:lnSpc>
            </a:pPr>
            <a:r>
              <a:rPr lang="fa-IR" sz="2500" dirty="0">
                <a:solidFill>
                  <a:srgbClr val="3D8D99"/>
                </a:solidFill>
                <a:latin typeface="Anjoman Condensed Black" panose="00000A06000000000000" pitchFamily="2" charset="-78"/>
                <a:cs typeface="Anjoman Condensed Black" panose="00000A06000000000000" pitchFamily="2" charset="-78"/>
              </a:rPr>
              <a:t>تدوین استراتژی</a:t>
            </a:r>
            <a:r>
              <a:rPr lang="fa-IR" sz="3000" dirty="0">
                <a:solidFill>
                  <a:srgbClr val="3D8D99"/>
                </a:solidFill>
                <a:latin typeface="Anjoman Condensed Black" panose="00000A06000000000000" pitchFamily="2" charset="-78"/>
                <a:cs typeface="Anjoman Condensed Black" panose="00000A06000000000000" pitchFamily="2" charset="-78"/>
              </a:rPr>
              <a:t> </a:t>
            </a:r>
            <a:r>
              <a:rPr lang="fa-IR" sz="2000" dirty="0">
                <a:latin typeface="Anjoman Condensed Black" panose="00000A06000000000000" pitchFamily="2" charset="-78"/>
                <a:cs typeface="Anjoman Condensed Black" panose="00000A06000000000000" pitchFamily="2" charset="-78"/>
              </a:rPr>
              <a:t>یک چالش فکری است،</a:t>
            </a:r>
          </a:p>
          <a:p>
            <a:pPr algn="r">
              <a:lnSpc>
                <a:spcPct val="150000"/>
              </a:lnSpc>
            </a:pPr>
            <a:r>
              <a:rPr lang="fa-IR" sz="2000" dirty="0">
                <a:latin typeface="Anjoman Condensed Black" panose="00000A06000000000000" pitchFamily="2" charset="-78"/>
                <a:cs typeface="Anjoman Condensed Black" panose="00000A06000000000000" pitchFamily="2" charset="-78"/>
              </a:rPr>
              <a:t> اما اجرای آن یک </a:t>
            </a:r>
            <a:r>
              <a:rPr lang="fa-IR" sz="2500" dirty="0">
                <a:solidFill>
                  <a:srgbClr val="FF9E00"/>
                </a:solidFill>
                <a:latin typeface="Anjoman Condensed Black" panose="00000A06000000000000" pitchFamily="2" charset="-78"/>
                <a:cs typeface="Anjoman Condensed Black" panose="00000A06000000000000" pitchFamily="2" charset="-78"/>
              </a:rPr>
              <a:t>چالش سازمانی و انسانی </a:t>
            </a:r>
            <a:r>
              <a:rPr lang="fa-IR" sz="2000" dirty="0">
                <a:latin typeface="Anjoman Condensed Black" panose="00000A06000000000000" pitchFamily="2" charset="-78"/>
                <a:cs typeface="Anjoman Condensed Black" panose="00000A06000000000000" pitchFamily="2" charset="-78"/>
              </a:rPr>
              <a:t>است که معمولاً </a:t>
            </a:r>
            <a:r>
              <a:rPr lang="fa-IR" sz="2500" dirty="0">
                <a:solidFill>
                  <a:srgbClr val="FF9E00"/>
                </a:solidFill>
                <a:latin typeface="Anjoman Condensed Black" panose="00000A06000000000000" pitchFamily="2" charset="-78"/>
                <a:cs typeface="Anjoman Condensed Black" panose="00000A06000000000000" pitchFamily="2" charset="-78"/>
              </a:rPr>
              <a:t>سخت‌تر</a:t>
            </a:r>
            <a:r>
              <a:rPr lang="fa-IR" sz="2000" dirty="0">
                <a:latin typeface="Anjoman Condensed Black" panose="00000A06000000000000" pitchFamily="2" charset="-78"/>
                <a:cs typeface="Anjoman Condensed Black" panose="00000A06000000000000" pitchFamily="2" charset="-78"/>
              </a:rPr>
              <a:t> است</a:t>
            </a:r>
          </a:p>
          <a:p>
            <a:pPr algn="r">
              <a:lnSpc>
                <a:spcPct val="150000"/>
              </a:lnSpc>
            </a:pPr>
            <a:endParaRPr lang="fa-IR" sz="2000" dirty="0">
              <a:latin typeface="Anjoman Condensed Black" panose="00000A06000000000000" pitchFamily="2" charset="-78"/>
              <a:cs typeface="Anjoman Condensed Black" panose="00000A06000000000000" pitchFamily="2" charset="-78"/>
            </a:endParaRPr>
          </a:p>
        </p:txBody>
      </p:sp>
      <p:sp>
        <p:nvSpPr>
          <p:cNvPr id="4" name="TextBox 3">
            <a:extLst>
              <a:ext uri="{FF2B5EF4-FFF2-40B4-BE49-F238E27FC236}">
                <a16:creationId xmlns:a16="http://schemas.microsoft.com/office/drawing/2014/main" id="{541FFC71-464D-957F-9C14-7CF651CD87F9}"/>
              </a:ext>
            </a:extLst>
          </p:cNvPr>
          <p:cNvSpPr txBox="1"/>
          <p:nvPr/>
        </p:nvSpPr>
        <p:spPr>
          <a:xfrm>
            <a:off x="9840680" y="2109681"/>
            <a:ext cx="1624163" cy="400110"/>
          </a:xfrm>
          <a:prstGeom prst="rect">
            <a:avLst/>
          </a:prstGeom>
          <a:noFill/>
        </p:spPr>
        <p:txBody>
          <a:bodyPr wrap="none" rtlCol="0">
            <a:spAutoFit/>
          </a:bodyPr>
          <a:lstStyle/>
          <a:p>
            <a:r>
              <a:rPr lang="fa-IR" sz="2000" b="1" dirty="0">
                <a:solidFill>
                  <a:schemeClr val="tx1">
                    <a:lumMod val="85000"/>
                    <a:lumOff val="15000"/>
                  </a:schemeClr>
                </a:solidFill>
                <a:latin typeface="Anjoman Condensed Bold" panose="00000806000000000000" pitchFamily="2" charset="-78"/>
                <a:cs typeface="Anjoman Condensed Bold" panose="00000806000000000000" pitchFamily="2" charset="-78"/>
              </a:rPr>
              <a:t>چهار ستون اجرا:</a:t>
            </a:r>
            <a:endParaRPr lang="en-ID" sz="20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sp>
        <p:nvSpPr>
          <p:cNvPr id="6" name="TextBox 5">
            <a:extLst>
              <a:ext uri="{FF2B5EF4-FFF2-40B4-BE49-F238E27FC236}">
                <a16:creationId xmlns:a16="http://schemas.microsoft.com/office/drawing/2014/main" id="{2480DE3A-24A1-369A-7EFD-9AFABD53C2F5}"/>
              </a:ext>
            </a:extLst>
          </p:cNvPr>
          <p:cNvSpPr txBox="1"/>
          <p:nvPr/>
        </p:nvSpPr>
        <p:spPr>
          <a:xfrm>
            <a:off x="7632867" y="2941314"/>
            <a:ext cx="3522053" cy="1448473"/>
          </a:xfrm>
          <a:prstGeom prst="rect">
            <a:avLst/>
          </a:prstGeom>
          <a:noFill/>
        </p:spPr>
        <p:txBody>
          <a:bodyPr wrap="square" rtlCol="0">
            <a:spAutoFit/>
          </a:bodyPr>
          <a:lstStyle/>
          <a:p>
            <a:pPr marL="342900" indent="-342900" algn="r" rtl="1">
              <a:lnSpc>
                <a:spcPct val="150000"/>
              </a:lnSpc>
              <a:buFont typeface="Wingdings" panose="05000000000000000000" pitchFamily="2" charset="2"/>
              <a:buChar char="q"/>
            </a:pPr>
            <a:r>
              <a:rPr lang="fa-IR" sz="15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بازاریابی: شناخت صحیح بازار</a:t>
            </a:r>
          </a:p>
          <a:p>
            <a:pPr marL="342900" indent="-342900" algn="r" rtl="1">
              <a:lnSpc>
                <a:spcPct val="150000"/>
              </a:lnSpc>
              <a:buFont typeface="Wingdings" panose="05000000000000000000" pitchFamily="2" charset="2"/>
              <a:buChar char="q"/>
            </a:pPr>
            <a:r>
              <a:rPr lang="fa-IR" sz="15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امور مالی: منابع مناسب</a:t>
            </a:r>
          </a:p>
          <a:p>
            <a:pPr marL="342900" indent="-342900" algn="r" rtl="1">
              <a:lnSpc>
                <a:spcPct val="150000"/>
              </a:lnSpc>
              <a:buFont typeface="Wingdings" panose="05000000000000000000" pitchFamily="2" charset="2"/>
              <a:buChar char="q"/>
            </a:pPr>
            <a:r>
              <a:rPr lang="en-US" sz="15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R&amp;D </a:t>
            </a:r>
            <a:r>
              <a:rPr lang="fa-IR" sz="15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 نوآوری پیوسته</a:t>
            </a:r>
          </a:p>
          <a:p>
            <a:pPr marL="342900" indent="-342900" algn="r" rtl="1">
              <a:lnSpc>
                <a:spcPct val="150000"/>
              </a:lnSpc>
              <a:buFont typeface="Wingdings" panose="05000000000000000000" pitchFamily="2" charset="2"/>
              <a:buChar char="q"/>
            </a:pPr>
            <a:r>
              <a:rPr lang="fa-IR" sz="15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rPr>
              <a:t>سیستم‌ها: اطلاعات و کنترل</a:t>
            </a:r>
            <a:endParaRPr lang="en-ID" sz="1500" b="1" dirty="0">
              <a:solidFill>
                <a:schemeClr val="tx1">
                  <a:lumMod val="85000"/>
                  <a:lumOff val="15000"/>
                </a:schemeClr>
              </a:solidFill>
              <a:latin typeface="Anjoman Condensed SemiBold" panose="00000706000000000000" pitchFamily="2" charset="-78"/>
              <a:cs typeface="Anjoman Condensed SemiBold" panose="00000706000000000000" pitchFamily="2" charset="-78"/>
            </a:endParaRPr>
          </a:p>
        </p:txBody>
      </p:sp>
      <p:sp>
        <p:nvSpPr>
          <p:cNvPr id="7" name="TextBox 6">
            <a:extLst>
              <a:ext uri="{FF2B5EF4-FFF2-40B4-BE49-F238E27FC236}">
                <a16:creationId xmlns:a16="http://schemas.microsoft.com/office/drawing/2014/main" id="{3F16DF0B-1C27-0AAF-7B2C-B16768A9E900}"/>
              </a:ext>
            </a:extLst>
          </p:cNvPr>
          <p:cNvSpPr txBox="1"/>
          <p:nvPr/>
        </p:nvSpPr>
        <p:spPr>
          <a:xfrm>
            <a:off x="6338888" y="1003653"/>
            <a:ext cx="5033750" cy="621324"/>
          </a:xfrm>
          <a:prstGeom prst="rect">
            <a:avLst/>
          </a:prstGeom>
          <a:noFill/>
        </p:spPr>
        <p:txBody>
          <a:bodyPr wrap="none" rtlCol="0">
            <a:spAutoFit/>
          </a:bodyPr>
          <a:lstStyle/>
          <a:p>
            <a:pPr algn="r">
              <a:lnSpc>
                <a:spcPct val="150000"/>
              </a:lnSpc>
            </a:pPr>
            <a:r>
              <a:rPr lang="fa-IR" sz="2000" dirty="0">
                <a:latin typeface="Anjoman Condensed Black" panose="00000A06000000000000" pitchFamily="2" charset="-78"/>
                <a:cs typeface="Anjoman Condensed Black" panose="00000A06000000000000" pitchFamily="2" charset="-78"/>
              </a:rPr>
              <a:t>فاصله بین </a:t>
            </a:r>
            <a:r>
              <a:rPr lang="fa-IR" sz="2500" dirty="0">
                <a:solidFill>
                  <a:srgbClr val="3D8D99"/>
                </a:solidFill>
                <a:latin typeface="Anjoman Condensed Black" panose="00000A06000000000000" pitchFamily="2" charset="-78"/>
                <a:cs typeface="Anjoman Condensed Black" panose="00000A06000000000000" pitchFamily="2" charset="-78"/>
              </a:rPr>
              <a:t>دانستن</a:t>
            </a:r>
            <a:r>
              <a:rPr lang="fa-IR" sz="2000" dirty="0">
                <a:latin typeface="Anjoman Condensed Black" panose="00000A06000000000000" pitchFamily="2" charset="-78"/>
                <a:cs typeface="Anjoman Condensed Black" panose="00000A06000000000000" pitchFamily="2" charset="-78"/>
              </a:rPr>
              <a:t> و </a:t>
            </a:r>
            <a:r>
              <a:rPr lang="fa-IR" sz="2500" dirty="0">
                <a:solidFill>
                  <a:srgbClr val="FF9E00"/>
                </a:solidFill>
                <a:latin typeface="Anjoman Condensed Black" panose="00000A06000000000000" pitchFamily="2" charset="-78"/>
                <a:cs typeface="Anjoman Condensed Black" panose="00000A06000000000000" pitchFamily="2" charset="-78"/>
              </a:rPr>
              <a:t>انجام دادن </a:t>
            </a:r>
            <a:r>
              <a:rPr lang="fa-IR" sz="2000" dirty="0">
                <a:latin typeface="Anjoman Condensed Black" panose="00000A06000000000000" pitchFamily="2" charset="-78"/>
                <a:cs typeface="Anjoman Condensed Black" panose="00000A06000000000000" pitchFamily="2" charset="-78"/>
              </a:rPr>
              <a:t>بسیار زیاد است</a:t>
            </a:r>
          </a:p>
        </p:txBody>
      </p:sp>
      <p:sp>
        <p:nvSpPr>
          <p:cNvPr id="22" name="Rectangle 21">
            <a:extLst>
              <a:ext uri="{FF2B5EF4-FFF2-40B4-BE49-F238E27FC236}">
                <a16:creationId xmlns:a16="http://schemas.microsoft.com/office/drawing/2014/main" id="{327EA1B2-8EE4-4D08-9EF2-7A3BD0C069BC}"/>
              </a:ext>
            </a:extLst>
          </p:cNvPr>
          <p:cNvSpPr/>
          <p:nvPr/>
        </p:nvSpPr>
        <p:spPr>
          <a:xfrm>
            <a:off x="5389461" y="-1"/>
            <a:ext cx="366462" cy="30436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47972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C8A54706-0434-734E-52A2-8F4C02D1098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14" t="11193" r="1714" b="10742"/>
          <a:stretch/>
        </p:blipFill>
        <p:spPr>
          <a:xfrm>
            <a:off x="0" y="0"/>
            <a:ext cx="12192001" cy="2810404"/>
          </a:xfrm>
        </p:spPr>
      </p:pic>
      <p:sp>
        <p:nvSpPr>
          <p:cNvPr id="4" name="TextBox 3">
            <a:extLst>
              <a:ext uri="{FF2B5EF4-FFF2-40B4-BE49-F238E27FC236}">
                <a16:creationId xmlns:a16="http://schemas.microsoft.com/office/drawing/2014/main" id="{339E0903-9202-E8F0-770F-816E4632B46A}"/>
              </a:ext>
            </a:extLst>
          </p:cNvPr>
          <p:cNvSpPr txBox="1"/>
          <p:nvPr/>
        </p:nvSpPr>
        <p:spPr>
          <a:xfrm>
            <a:off x="8053571" y="3144396"/>
            <a:ext cx="3724097" cy="727122"/>
          </a:xfrm>
          <a:prstGeom prst="rect">
            <a:avLst/>
          </a:prstGeom>
          <a:noFill/>
        </p:spPr>
        <p:txBody>
          <a:bodyPr wrap="none" rtlCol="0">
            <a:spAutoFit/>
          </a:bodyPr>
          <a:lstStyle/>
          <a:p>
            <a:pPr algn="r">
              <a:lnSpc>
                <a:spcPct val="150000"/>
              </a:lnSpc>
            </a:pPr>
            <a:r>
              <a:rPr lang="fa-IR" sz="3000" dirty="0">
                <a:latin typeface="Anjoman Condensed Black" panose="00000A06000000000000" pitchFamily="2" charset="-78"/>
                <a:cs typeface="Anjoman Condensed Black" panose="00000A06000000000000" pitchFamily="2" charset="-78"/>
              </a:rPr>
              <a:t>مسائلی در زمینه </a:t>
            </a:r>
            <a:r>
              <a:rPr lang="fa-IR" sz="3000" dirty="0">
                <a:solidFill>
                  <a:srgbClr val="3D8D99"/>
                </a:solidFill>
                <a:latin typeface="Anjoman Condensed Black" panose="00000A06000000000000" pitchFamily="2" charset="-78"/>
                <a:cs typeface="Anjoman Condensed Black" panose="00000A06000000000000" pitchFamily="2" charset="-78"/>
              </a:rPr>
              <a:t>بازاریابی</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6" name="Rectangle 5">
            <a:extLst>
              <a:ext uri="{FF2B5EF4-FFF2-40B4-BE49-F238E27FC236}">
                <a16:creationId xmlns:a16="http://schemas.microsoft.com/office/drawing/2014/main" id="{8FBB9894-1C88-4BB5-BBE3-4F79516DDF54}"/>
              </a:ext>
            </a:extLst>
          </p:cNvPr>
          <p:cNvSpPr/>
          <p:nvPr/>
        </p:nvSpPr>
        <p:spPr>
          <a:xfrm>
            <a:off x="8009744" y="2817989"/>
            <a:ext cx="4182256" cy="3664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a16="http://schemas.microsoft.com/office/drawing/2014/main" id="{86A51F18-71FA-9FBC-AEC8-41A24F0A35D5}"/>
              </a:ext>
            </a:extLst>
          </p:cNvPr>
          <p:cNvSpPr/>
          <p:nvPr/>
        </p:nvSpPr>
        <p:spPr>
          <a:xfrm>
            <a:off x="6761747" y="5056859"/>
            <a:ext cx="4727159" cy="346249"/>
          </a:xfrm>
          <a:prstGeom prst="rect">
            <a:avLst/>
          </a:prstGeom>
        </p:spPr>
        <p:txBody>
          <a:bodyPr wrap="square">
            <a:spAutoFit/>
          </a:bodyPr>
          <a:lstStyle/>
          <a:p>
            <a:pPr algn="r">
              <a:lnSpc>
                <a:spcPct val="150000"/>
              </a:lnSpc>
            </a:pPr>
            <a:r>
              <a:rPr lang="fa-IR" sz="1200" dirty="0">
                <a:solidFill>
                  <a:schemeClr val="accent1"/>
                </a:solidFill>
                <a:latin typeface="Anjoman Condensed Bold" panose="00000806000000000000" pitchFamily="2" charset="-78"/>
                <a:cs typeface="Anjoman Condensed Bold" panose="00000806000000000000" pitchFamily="2" charset="-78"/>
              </a:rPr>
              <a:t>شناسایی و تفکیک مشتریان برحسب نیازها و عادت خرید به دسته‌ها و گروه‌های خاص</a:t>
            </a:r>
          </a:p>
        </p:txBody>
      </p:sp>
      <p:sp>
        <p:nvSpPr>
          <p:cNvPr id="20" name="TextBox 19">
            <a:extLst>
              <a:ext uri="{FF2B5EF4-FFF2-40B4-BE49-F238E27FC236}">
                <a16:creationId xmlns:a16="http://schemas.microsoft.com/office/drawing/2014/main" id="{C98E8E81-0B84-BA87-987E-0B76D74441BB}"/>
              </a:ext>
            </a:extLst>
          </p:cNvPr>
          <p:cNvSpPr txBox="1"/>
          <p:nvPr/>
        </p:nvSpPr>
        <p:spPr>
          <a:xfrm>
            <a:off x="9840698" y="4635757"/>
            <a:ext cx="1648208" cy="400110"/>
          </a:xfrm>
          <a:prstGeom prst="rect">
            <a:avLst/>
          </a:prstGeom>
          <a:noFill/>
        </p:spPr>
        <p:txBody>
          <a:bodyPr wrap="none" rtlCol="0">
            <a:spAutoFit/>
          </a:bodyPr>
          <a:lstStyle/>
          <a:p>
            <a:r>
              <a:rPr lang="fa-IR" sz="2000" b="1" dirty="0">
                <a:solidFill>
                  <a:schemeClr val="tx1">
                    <a:lumMod val="85000"/>
                    <a:lumOff val="15000"/>
                  </a:schemeClr>
                </a:solidFill>
                <a:latin typeface="Anjoman Condensed Bold" panose="00000806000000000000" pitchFamily="2" charset="-78"/>
                <a:cs typeface="Anjoman Condensed Bold" panose="00000806000000000000" pitchFamily="2" charset="-78"/>
              </a:rPr>
              <a:t>بخش بندی بازار:</a:t>
            </a:r>
            <a:endParaRPr lang="en-ID" sz="20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sp>
        <p:nvSpPr>
          <p:cNvPr id="21" name="Rectangle 20">
            <a:extLst>
              <a:ext uri="{FF2B5EF4-FFF2-40B4-BE49-F238E27FC236}">
                <a16:creationId xmlns:a16="http://schemas.microsoft.com/office/drawing/2014/main" id="{0615C01E-5A37-EEB9-676E-62866CB39C77}"/>
              </a:ext>
            </a:extLst>
          </p:cNvPr>
          <p:cNvSpPr/>
          <p:nvPr/>
        </p:nvSpPr>
        <p:spPr>
          <a:xfrm>
            <a:off x="1111865" y="5056859"/>
            <a:ext cx="4727159" cy="346249"/>
          </a:xfrm>
          <a:prstGeom prst="rect">
            <a:avLst/>
          </a:prstGeom>
        </p:spPr>
        <p:txBody>
          <a:bodyPr wrap="square">
            <a:spAutoFit/>
          </a:bodyPr>
          <a:lstStyle/>
          <a:p>
            <a:pPr algn="r">
              <a:lnSpc>
                <a:spcPct val="150000"/>
              </a:lnSpc>
            </a:pPr>
            <a:r>
              <a:rPr lang="fa-IR" sz="1200" dirty="0">
                <a:solidFill>
                  <a:schemeClr val="accent1"/>
                </a:solidFill>
                <a:latin typeface="Anjoman Condensed Bold" panose="00000806000000000000" pitchFamily="2" charset="-78"/>
                <a:cs typeface="Anjoman Condensed Bold" panose="00000806000000000000" pitchFamily="2" charset="-78"/>
              </a:rPr>
              <a:t>تعیین خواست‌ها و انتظارات مشتریان از محصولات/خدمات</a:t>
            </a:r>
          </a:p>
        </p:txBody>
      </p:sp>
      <p:sp>
        <p:nvSpPr>
          <p:cNvPr id="22" name="TextBox 21">
            <a:extLst>
              <a:ext uri="{FF2B5EF4-FFF2-40B4-BE49-F238E27FC236}">
                <a16:creationId xmlns:a16="http://schemas.microsoft.com/office/drawing/2014/main" id="{727D0BD2-B2BE-A1C1-B51E-477CEC062788}"/>
              </a:ext>
            </a:extLst>
          </p:cNvPr>
          <p:cNvSpPr txBox="1"/>
          <p:nvPr/>
        </p:nvSpPr>
        <p:spPr>
          <a:xfrm>
            <a:off x="3634568" y="4635757"/>
            <a:ext cx="2210862" cy="400110"/>
          </a:xfrm>
          <a:prstGeom prst="rect">
            <a:avLst/>
          </a:prstGeom>
          <a:noFill/>
        </p:spPr>
        <p:txBody>
          <a:bodyPr wrap="none" rtlCol="0">
            <a:spAutoFit/>
          </a:bodyPr>
          <a:lstStyle/>
          <a:p>
            <a:r>
              <a:rPr lang="fa-IR" sz="2000" b="1" dirty="0">
                <a:solidFill>
                  <a:schemeClr val="tx1">
                    <a:lumMod val="85000"/>
                    <a:lumOff val="15000"/>
                  </a:schemeClr>
                </a:solidFill>
                <a:latin typeface="Anjoman Condensed Bold" panose="00000806000000000000" pitchFamily="2" charset="-78"/>
                <a:cs typeface="Anjoman Condensed Bold" panose="00000806000000000000" pitchFamily="2" charset="-78"/>
              </a:rPr>
              <a:t>تعیین جایگاه محصول:</a:t>
            </a:r>
            <a:endParaRPr lang="en-ID" sz="20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sp>
        <p:nvSpPr>
          <p:cNvPr id="23" name="Rectangle 22">
            <a:extLst>
              <a:ext uri="{FF2B5EF4-FFF2-40B4-BE49-F238E27FC236}">
                <a16:creationId xmlns:a16="http://schemas.microsoft.com/office/drawing/2014/main" id="{D92F5028-1BEB-D5A8-9D54-6552FC9994E0}"/>
              </a:ext>
            </a:extLst>
          </p:cNvPr>
          <p:cNvSpPr/>
          <p:nvPr/>
        </p:nvSpPr>
        <p:spPr>
          <a:xfrm>
            <a:off x="7050509" y="3866285"/>
            <a:ext cx="4727159" cy="409728"/>
          </a:xfrm>
          <a:prstGeom prst="rect">
            <a:avLst/>
          </a:prstGeom>
        </p:spPr>
        <p:txBody>
          <a:bodyPr wrap="square">
            <a:spAutoFit/>
          </a:bodyPr>
          <a:lstStyle/>
          <a:p>
            <a:pPr algn="r">
              <a:lnSpc>
                <a:spcPct val="150000"/>
              </a:lnSpc>
            </a:pPr>
            <a:r>
              <a:rPr lang="fa-IR" sz="1500" dirty="0">
                <a:latin typeface="Anjoman Condensed Bold" panose="00000806000000000000" pitchFamily="2" charset="-78"/>
                <a:cs typeface="Anjoman Condensed Bold" panose="00000806000000000000" pitchFamily="2" charset="-78"/>
              </a:rPr>
              <a:t>در اجرای استراتژی دو متغیر از اهمیت بسیار زیادی  برخوردارند :</a:t>
            </a:r>
          </a:p>
        </p:txBody>
      </p:sp>
    </p:spTree>
    <p:extLst>
      <p:ext uri="{BB962C8B-B14F-4D97-AF65-F5344CB8AC3E}">
        <p14:creationId xmlns:p14="http://schemas.microsoft.com/office/powerpoint/2010/main" val="1774614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CD4B4B69-1D3F-4C14-99AC-B6706CCF9066}"/>
              </a:ext>
            </a:extLst>
          </p:cNvPr>
          <p:cNvSpPr/>
          <p:nvPr/>
        </p:nvSpPr>
        <p:spPr>
          <a:xfrm flipH="1">
            <a:off x="7729761" y="0"/>
            <a:ext cx="4462236" cy="685799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7" name="Group 26">
            <a:extLst>
              <a:ext uri="{FF2B5EF4-FFF2-40B4-BE49-F238E27FC236}">
                <a16:creationId xmlns:a16="http://schemas.microsoft.com/office/drawing/2014/main" id="{2C2C0FDD-3E50-4BC1-AF14-35F6695F0C29}"/>
              </a:ext>
            </a:extLst>
          </p:cNvPr>
          <p:cNvGrpSpPr/>
          <p:nvPr/>
        </p:nvGrpSpPr>
        <p:grpSpPr>
          <a:xfrm>
            <a:off x="1350514" y="2615543"/>
            <a:ext cx="4094497" cy="350363"/>
            <a:chOff x="864478" y="3707414"/>
            <a:chExt cx="4094497" cy="350363"/>
          </a:xfrm>
        </p:grpSpPr>
        <p:grpSp>
          <p:nvGrpSpPr>
            <p:cNvPr id="26" name="Group 25">
              <a:extLst>
                <a:ext uri="{FF2B5EF4-FFF2-40B4-BE49-F238E27FC236}">
                  <a16:creationId xmlns:a16="http://schemas.microsoft.com/office/drawing/2014/main" id="{FFDF3EDA-E153-46E7-84F1-ECDACF44DD4D}"/>
                </a:ext>
              </a:extLst>
            </p:cNvPr>
            <p:cNvGrpSpPr/>
            <p:nvPr/>
          </p:nvGrpSpPr>
          <p:grpSpPr>
            <a:xfrm>
              <a:off x="864478" y="4012058"/>
              <a:ext cx="4090472" cy="45719"/>
              <a:chOff x="864478" y="4012058"/>
              <a:chExt cx="4090472" cy="45719"/>
            </a:xfrm>
          </p:grpSpPr>
          <p:sp>
            <p:nvSpPr>
              <p:cNvPr id="21" name="Rounded Rectangle 127">
                <a:extLst>
                  <a:ext uri="{FF2B5EF4-FFF2-40B4-BE49-F238E27FC236}">
                    <a16:creationId xmlns:a16="http://schemas.microsoft.com/office/drawing/2014/main" id="{DD16F9AD-32F0-4CAE-86A1-6ECC682C2730}"/>
                  </a:ext>
                </a:extLst>
              </p:cNvPr>
              <p:cNvSpPr/>
              <p:nvPr/>
            </p:nvSpPr>
            <p:spPr>
              <a:xfrm>
                <a:off x="864478" y="4012058"/>
                <a:ext cx="4090472"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22" name="Rounded Rectangle 128">
                <a:extLst>
                  <a:ext uri="{FF2B5EF4-FFF2-40B4-BE49-F238E27FC236}">
                    <a16:creationId xmlns:a16="http://schemas.microsoft.com/office/drawing/2014/main" id="{009EAE8F-4DF2-43C5-8C86-6A9A225F0FF9}"/>
                  </a:ext>
                </a:extLst>
              </p:cNvPr>
              <p:cNvSpPr/>
              <p:nvPr/>
            </p:nvSpPr>
            <p:spPr>
              <a:xfrm>
                <a:off x="2760085" y="4012058"/>
                <a:ext cx="2191704"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24" name="TextBox 23">
              <a:extLst>
                <a:ext uri="{FF2B5EF4-FFF2-40B4-BE49-F238E27FC236}">
                  <a16:creationId xmlns:a16="http://schemas.microsoft.com/office/drawing/2014/main" id="{A199B283-C654-4D73-ABC9-8D54D1CD3E16}"/>
                </a:ext>
              </a:extLst>
            </p:cNvPr>
            <p:cNvSpPr txBox="1"/>
            <p:nvPr/>
          </p:nvSpPr>
          <p:spPr>
            <a:xfrm>
              <a:off x="2923161" y="3707414"/>
              <a:ext cx="2035814" cy="246221"/>
            </a:xfrm>
            <a:prstGeom prst="rect">
              <a:avLst/>
            </a:prstGeom>
            <a:noFill/>
          </p:spPr>
          <p:txBody>
            <a:bodyPr wrap="none" lIns="0" tIns="0" rIns="0" bIns="0" rtlCol="0">
              <a:spAutoFit/>
            </a:bodyPr>
            <a:lstStyle/>
            <a:p>
              <a:r>
                <a:rPr lang="fa-IR" sz="1600" b="1" dirty="0">
                  <a:solidFill>
                    <a:schemeClr val="tx1">
                      <a:lumMod val="85000"/>
                      <a:lumOff val="15000"/>
                    </a:schemeClr>
                  </a:solidFill>
                  <a:latin typeface="Anjoman Condensed Bold" panose="00000806000000000000" pitchFamily="2" charset="-78"/>
                  <a:cs typeface="Anjoman Condensed Bold" panose="00000806000000000000" pitchFamily="2" charset="-78"/>
                </a:rPr>
                <a:t>دلایل اهمیت بخش بندی بازار</a:t>
              </a:r>
              <a:endParaRPr lang="en-ID" sz="16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pic>
        <p:nvPicPr>
          <p:cNvPr id="10" name="Picture 9">
            <a:extLst>
              <a:ext uri="{FF2B5EF4-FFF2-40B4-BE49-F238E27FC236}">
                <a16:creationId xmlns:a16="http://schemas.microsoft.com/office/drawing/2014/main" id="{BAB937C4-FEBD-BBF0-8037-7F18935260B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451"/>
          <a:stretch/>
        </p:blipFill>
        <p:spPr>
          <a:xfrm>
            <a:off x="5689599" y="777080"/>
            <a:ext cx="7656227" cy="5303835"/>
          </a:xfrm>
          <a:prstGeom prst="rect">
            <a:avLst/>
          </a:prstGeom>
        </p:spPr>
      </p:pic>
      <p:sp>
        <p:nvSpPr>
          <p:cNvPr id="28" name="Rectangle 27">
            <a:extLst>
              <a:ext uri="{FF2B5EF4-FFF2-40B4-BE49-F238E27FC236}">
                <a16:creationId xmlns:a16="http://schemas.microsoft.com/office/drawing/2014/main" id="{616274C5-90DD-4A46-B091-6FFCF50D1BC6}"/>
              </a:ext>
            </a:extLst>
          </p:cNvPr>
          <p:cNvSpPr/>
          <p:nvPr/>
        </p:nvSpPr>
        <p:spPr>
          <a:xfrm>
            <a:off x="292761" y="3082751"/>
            <a:ext cx="5145063" cy="900246"/>
          </a:xfrm>
          <a:prstGeom prst="rect">
            <a:avLst/>
          </a:prstGeom>
        </p:spPr>
        <p:txBody>
          <a:bodyPr wrap="square">
            <a:spAutoFit/>
          </a:bodyPr>
          <a:lstStyle/>
          <a:p>
            <a:pPr algn="r" rtl="1">
              <a:lnSpc>
                <a:spcPct val="150000"/>
              </a:lnSpc>
            </a:pPr>
            <a:r>
              <a:rPr lang="fa-IR" sz="1200" dirty="0">
                <a:solidFill>
                  <a:schemeClr val="tx1">
                    <a:lumMod val="50000"/>
                    <a:lumOff val="50000"/>
                  </a:schemeClr>
                </a:solidFill>
                <a:latin typeface="Anjoman Condensed Bold" panose="00000806000000000000" pitchFamily="2" charset="-78"/>
                <a:cs typeface="Anjoman Condensed Bold" panose="00000806000000000000" pitchFamily="2" charset="-78"/>
              </a:rPr>
              <a:t>1- هر گروه از مشتریان نیازهای متفاوتی دارد</a:t>
            </a:r>
          </a:p>
          <a:p>
            <a:pPr algn="r" rtl="1">
              <a:lnSpc>
                <a:spcPct val="150000"/>
              </a:lnSpc>
            </a:pPr>
            <a:r>
              <a:rPr lang="fa-IR" sz="1200" dirty="0">
                <a:solidFill>
                  <a:schemeClr val="tx1">
                    <a:lumMod val="50000"/>
                    <a:lumOff val="50000"/>
                  </a:schemeClr>
                </a:solidFill>
                <a:latin typeface="Anjoman Condensed Bold" panose="00000806000000000000" pitchFamily="2" charset="-78"/>
                <a:cs typeface="Anjoman Condensed Bold" panose="00000806000000000000" pitchFamily="2" charset="-78"/>
              </a:rPr>
              <a:t>2- امکان فعالیت با منابع محدود</a:t>
            </a:r>
          </a:p>
          <a:p>
            <a:pPr algn="r" rtl="1">
              <a:lnSpc>
                <a:spcPct val="150000"/>
              </a:lnSpc>
            </a:pPr>
            <a:r>
              <a:rPr lang="fa-IR" sz="1200" dirty="0">
                <a:solidFill>
                  <a:schemeClr val="tx1">
                    <a:lumMod val="50000"/>
                    <a:lumOff val="50000"/>
                  </a:schemeClr>
                </a:solidFill>
                <a:latin typeface="Anjoman Condensed Bold" panose="00000806000000000000" pitchFamily="2" charset="-78"/>
                <a:cs typeface="Anjoman Condensed Bold" panose="00000806000000000000" pitchFamily="2" charset="-78"/>
              </a:rPr>
              <a:t>3- افزایش بهره وری و به حداکثر رساندن سود</a:t>
            </a:r>
          </a:p>
        </p:txBody>
      </p:sp>
      <p:sp>
        <p:nvSpPr>
          <p:cNvPr id="11" name="TextBox 10">
            <a:extLst>
              <a:ext uri="{FF2B5EF4-FFF2-40B4-BE49-F238E27FC236}">
                <a16:creationId xmlns:a16="http://schemas.microsoft.com/office/drawing/2014/main" id="{14B1427D-17E3-8390-4240-7BFE353B47F3}"/>
              </a:ext>
            </a:extLst>
          </p:cNvPr>
          <p:cNvSpPr txBox="1"/>
          <p:nvPr/>
        </p:nvSpPr>
        <p:spPr>
          <a:xfrm>
            <a:off x="3796685" y="846436"/>
            <a:ext cx="2351926" cy="727122"/>
          </a:xfrm>
          <a:prstGeom prst="rect">
            <a:avLst/>
          </a:prstGeom>
          <a:noFill/>
        </p:spPr>
        <p:txBody>
          <a:bodyPr wrap="none" rtlCol="0">
            <a:spAutoFit/>
          </a:bodyPr>
          <a:lstStyle/>
          <a:p>
            <a:pPr algn="r">
              <a:lnSpc>
                <a:spcPct val="150000"/>
              </a:lnSpc>
            </a:pPr>
            <a:r>
              <a:rPr lang="fa-IR" sz="3000" dirty="0">
                <a:latin typeface="Anjoman Condensed Black" panose="00000A06000000000000" pitchFamily="2" charset="-78"/>
                <a:cs typeface="Anjoman Condensed Black" panose="00000A06000000000000" pitchFamily="2" charset="-78"/>
              </a:rPr>
              <a:t>بخش بندی </a:t>
            </a:r>
            <a:r>
              <a:rPr lang="fa-IR" sz="3000" dirty="0">
                <a:solidFill>
                  <a:srgbClr val="3D8D99"/>
                </a:solidFill>
                <a:latin typeface="Anjoman Condensed Black" panose="00000A06000000000000" pitchFamily="2" charset="-78"/>
                <a:cs typeface="Anjoman Condensed Black" panose="00000A06000000000000" pitchFamily="2" charset="-78"/>
              </a:rPr>
              <a:t>بازار</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12" name="Rectangle 11">
            <a:extLst>
              <a:ext uri="{FF2B5EF4-FFF2-40B4-BE49-F238E27FC236}">
                <a16:creationId xmlns:a16="http://schemas.microsoft.com/office/drawing/2014/main" id="{39244B4F-EB8C-58FD-460F-529B4FFCF03F}"/>
              </a:ext>
            </a:extLst>
          </p:cNvPr>
          <p:cNvSpPr/>
          <p:nvPr/>
        </p:nvSpPr>
        <p:spPr>
          <a:xfrm>
            <a:off x="292761" y="1594662"/>
            <a:ext cx="5855850" cy="388568"/>
          </a:xfrm>
          <a:prstGeom prst="rect">
            <a:avLst/>
          </a:prstGeom>
        </p:spPr>
        <p:txBody>
          <a:bodyPr wrap="square">
            <a:spAutoFit/>
          </a:bodyPr>
          <a:lstStyle/>
          <a:p>
            <a:pPr algn="r">
              <a:lnSpc>
                <a:spcPct val="150000"/>
              </a:lnSpc>
            </a:pPr>
            <a:r>
              <a:rPr lang="fa-IR" sz="1400" dirty="0">
                <a:latin typeface="Anjoman Condensed Bold" panose="00000806000000000000" pitchFamily="2" charset="-78"/>
                <a:cs typeface="Anjoman Condensed Bold" panose="00000806000000000000" pitchFamily="2" charset="-78"/>
              </a:rPr>
              <a:t>تقسیم کل بازار به گروه‌های کوچک‌تری بر اساس نیازها، رفتارها و ویژگی‌های مشترک مشتریان</a:t>
            </a:r>
          </a:p>
        </p:txBody>
      </p:sp>
      <p:sp>
        <p:nvSpPr>
          <p:cNvPr id="13" name="TextBox 12">
            <a:extLst>
              <a:ext uri="{FF2B5EF4-FFF2-40B4-BE49-F238E27FC236}">
                <a16:creationId xmlns:a16="http://schemas.microsoft.com/office/drawing/2014/main" id="{5348D965-FAE1-960B-3783-4DCE30346C2B}"/>
              </a:ext>
            </a:extLst>
          </p:cNvPr>
          <p:cNvSpPr txBox="1"/>
          <p:nvPr/>
        </p:nvSpPr>
        <p:spPr>
          <a:xfrm>
            <a:off x="257837" y="4999355"/>
            <a:ext cx="6152646" cy="1198405"/>
          </a:xfrm>
          <a:prstGeom prst="rect">
            <a:avLst/>
          </a:prstGeom>
          <a:noFill/>
        </p:spPr>
        <p:txBody>
          <a:bodyPr wrap="none" rtlCol="0">
            <a:spAutoFit/>
          </a:bodyPr>
          <a:lstStyle/>
          <a:p>
            <a:pPr algn="r">
              <a:lnSpc>
                <a:spcPct val="150000"/>
              </a:lnSpc>
            </a:pPr>
            <a:r>
              <a:rPr lang="fa-IR" sz="2000" dirty="0">
                <a:latin typeface="Anjoman Condensed Black" panose="00000A06000000000000" pitchFamily="2" charset="-78"/>
                <a:cs typeface="Anjoman Condensed Black" panose="00000A06000000000000" pitchFamily="2" charset="-78"/>
              </a:rPr>
              <a:t>تصمیمات مربوط به</a:t>
            </a:r>
            <a:r>
              <a:rPr lang="fa-IR" sz="2500" dirty="0">
                <a:solidFill>
                  <a:srgbClr val="3D8D99"/>
                </a:solidFill>
                <a:latin typeface="Anjoman Condensed Black" panose="00000A06000000000000" pitchFamily="2" charset="-78"/>
                <a:cs typeface="Anjoman Condensed Black" panose="00000A06000000000000" pitchFamily="2" charset="-78"/>
              </a:rPr>
              <a:t> بخش بندی بازار </a:t>
            </a:r>
            <a:r>
              <a:rPr lang="fa-IR" sz="2000" dirty="0">
                <a:solidFill>
                  <a:srgbClr val="3D8D99"/>
                </a:solidFill>
                <a:latin typeface="Anjoman Condensed Black" panose="00000A06000000000000" pitchFamily="2" charset="-78"/>
                <a:cs typeface="Anjoman Condensed Black" panose="00000A06000000000000" pitchFamily="2" charset="-78"/>
              </a:rPr>
              <a:t> </a:t>
            </a:r>
          </a:p>
          <a:p>
            <a:pPr algn="r">
              <a:lnSpc>
                <a:spcPct val="150000"/>
              </a:lnSpc>
            </a:pPr>
            <a:r>
              <a:rPr lang="fa-IR" sz="2000" dirty="0">
                <a:latin typeface="Anjoman Condensed Black" panose="00000A06000000000000" pitchFamily="2" charset="-78"/>
                <a:cs typeface="Anjoman Condensed Black" panose="00000A06000000000000" pitchFamily="2" charset="-78"/>
              </a:rPr>
              <a:t>به صورت مستقیم بر </a:t>
            </a:r>
            <a:r>
              <a:rPr lang="fa-IR" sz="2500" dirty="0">
                <a:solidFill>
                  <a:srgbClr val="FF9E00"/>
                </a:solidFill>
                <a:latin typeface="Anjoman Condensed Black" panose="00000A06000000000000" pitchFamily="2" charset="-78"/>
                <a:cs typeface="Anjoman Condensed Black" panose="00000A06000000000000" pitchFamily="2" charset="-78"/>
              </a:rPr>
              <a:t>متغیرهای آمیزه بازاریابی </a:t>
            </a:r>
            <a:r>
              <a:rPr lang="fa-IR" sz="2000" dirty="0">
                <a:latin typeface="Anjoman Condensed Black" panose="00000A06000000000000" pitchFamily="2" charset="-78"/>
                <a:cs typeface="Anjoman Condensed Black" panose="00000A06000000000000" pitchFamily="2" charset="-78"/>
              </a:rPr>
              <a:t>اثر می گذارند.</a:t>
            </a:r>
          </a:p>
        </p:txBody>
      </p:sp>
      <p:sp>
        <p:nvSpPr>
          <p:cNvPr id="14" name="Rectangle 13">
            <a:extLst>
              <a:ext uri="{FF2B5EF4-FFF2-40B4-BE49-F238E27FC236}">
                <a16:creationId xmlns:a16="http://schemas.microsoft.com/office/drawing/2014/main" id="{5FF589B0-3531-1AA2-536A-5D0394BA6A9F}"/>
              </a:ext>
            </a:extLst>
          </p:cNvPr>
          <p:cNvSpPr/>
          <p:nvPr/>
        </p:nvSpPr>
        <p:spPr>
          <a:xfrm>
            <a:off x="1517548" y="6093277"/>
            <a:ext cx="2871565" cy="388568"/>
          </a:xfrm>
          <a:prstGeom prst="rect">
            <a:avLst/>
          </a:prstGeom>
        </p:spPr>
        <p:txBody>
          <a:bodyPr wrap="square">
            <a:spAutoFit/>
          </a:bodyPr>
          <a:lstStyle/>
          <a:p>
            <a:pPr algn="r" rtl="1">
              <a:lnSpc>
                <a:spcPct val="150000"/>
              </a:lnSpc>
            </a:pPr>
            <a:r>
              <a:rPr lang="fa-IR" sz="1400" dirty="0">
                <a:solidFill>
                  <a:schemeClr val="tx1">
                    <a:lumMod val="50000"/>
                    <a:lumOff val="50000"/>
                  </a:schemeClr>
                </a:solidFill>
                <a:latin typeface="Anjoman Condensed Bold" panose="00000806000000000000" pitchFamily="2" charset="-78"/>
                <a:cs typeface="Anjoman Condensed Bold" panose="00000806000000000000" pitchFamily="2" charset="-78"/>
              </a:rPr>
              <a:t>(محصول، سیستم توزیع، ترویج و قیمت)</a:t>
            </a:r>
          </a:p>
        </p:txBody>
      </p:sp>
    </p:spTree>
    <p:extLst>
      <p:ext uri="{BB962C8B-B14F-4D97-AF65-F5344CB8AC3E}">
        <p14:creationId xmlns:p14="http://schemas.microsoft.com/office/powerpoint/2010/main" val="2387423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2FD1DB-82FD-4CD4-A9EE-F856F274E0BD}"/>
              </a:ext>
            </a:extLst>
          </p:cNvPr>
          <p:cNvSpPr/>
          <p:nvPr/>
        </p:nvSpPr>
        <p:spPr>
          <a:xfrm>
            <a:off x="0" y="0"/>
            <a:ext cx="24964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1B2E983E-203C-40EF-B900-79CD4700A631}"/>
              </a:ext>
            </a:extLst>
          </p:cNvPr>
          <p:cNvSpPr/>
          <p:nvPr/>
        </p:nvSpPr>
        <p:spPr>
          <a:xfrm>
            <a:off x="6386286" y="1"/>
            <a:ext cx="5805714" cy="2343150"/>
          </a:xfrm>
          <a:prstGeom prst="rect">
            <a:avLst/>
          </a:prstGeom>
          <a:solidFill>
            <a:schemeClr val="bg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4" name="Picture Placeholder 43">
            <a:extLst>
              <a:ext uri="{FF2B5EF4-FFF2-40B4-BE49-F238E27FC236}">
                <a16:creationId xmlns:a16="http://schemas.microsoft.com/office/drawing/2014/main" id="{320F9631-DAC4-6C91-D321-97265FA343D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155" r="11155"/>
          <a:stretch>
            <a:fillRect/>
          </a:stretch>
        </p:blipFill>
        <p:spPr/>
      </p:pic>
      <p:sp>
        <p:nvSpPr>
          <p:cNvPr id="21" name="Freeform 18">
            <a:extLst>
              <a:ext uri="{FF2B5EF4-FFF2-40B4-BE49-F238E27FC236}">
                <a16:creationId xmlns:a16="http://schemas.microsoft.com/office/drawing/2014/main" id="{2A3B8CA4-2C9D-4F30-88DD-6399AB3EDC4E}"/>
              </a:ext>
            </a:extLst>
          </p:cNvPr>
          <p:cNvSpPr/>
          <p:nvPr/>
        </p:nvSpPr>
        <p:spPr>
          <a:xfrm>
            <a:off x="7474646" y="0"/>
            <a:ext cx="4717355" cy="613202"/>
          </a:xfrm>
          <a:custGeom>
            <a:avLst/>
            <a:gdLst>
              <a:gd name="connsiteX0" fmla="*/ 4407245 w 4717355"/>
              <a:gd name="connsiteY0" fmla="*/ 420679 h 613202"/>
              <a:gd name="connsiteX1" fmla="*/ 4508723 w 4717355"/>
              <a:gd name="connsiteY1" fmla="*/ 470943 h 613202"/>
              <a:gd name="connsiteX2" fmla="*/ 4626323 w 4717355"/>
              <a:gd name="connsiteY2" fmla="*/ 489911 h 613202"/>
              <a:gd name="connsiteX3" fmla="*/ 4683227 w 4717355"/>
              <a:gd name="connsiteY3" fmla="*/ 485051 h 613202"/>
              <a:gd name="connsiteX4" fmla="*/ 4717355 w 4717355"/>
              <a:gd name="connsiteY4" fmla="*/ 472558 h 613202"/>
              <a:gd name="connsiteX5" fmla="*/ 4717355 w 4717355"/>
              <a:gd name="connsiteY5" fmla="*/ 604038 h 613202"/>
              <a:gd name="connsiteX6" fmla="*/ 4709545 w 4717355"/>
              <a:gd name="connsiteY6" fmla="*/ 606326 h 613202"/>
              <a:gd name="connsiteX7" fmla="*/ 4625375 w 4717355"/>
              <a:gd name="connsiteY7" fmla="*/ 613202 h 613202"/>
              <a:gd name="connsiteX8" fmla="*/ 4473158 w 4717355"/>
              <a:gd name="connsiteY8" fmla="*/ 591863 h 613202"/>
              <a:gd name="connsiteX9" fmla="*/ 4355083 w 4717355"/>
              <a:gd name="connsiteY9" fmla="*/ 536383 h 613202"/>
              <a:gd name="connsiteX10" fmla="*/ 152692 w 4717355"/>
              <a:gd name="connsiteY10" fmla="*/ 322046 h 613202"/>
              <a:gd name="connsiteX11" fmla="*/ 152692 w 4717355"/>
              <a:gd name="connsiteY11" fmla="*/ 486117 h 613202"/>
              <a:gd name="connsiteX12" fmla="*/ 331938 w 4717355"/>
              <a:gd name="connsiteY12" fmla="*/ 486117 h 613202"/>
              <a:gd name="connsiteX13" fmla="*/ 423458 w 4717355"/>
              <a:gd name="connsiteY13" fmla="*/ 466201 h 613202"/>
              <a:gd name="connsiteX14" fmla="*/ 454281 w 4717355"/>
              <a:gd name="connsiteY14" fmla="*/ 404555 h 613202"/>
              <a:gd name="connsiteX15" fmla="*/ 331938 w 4717355"/>
              <a:gd name="connsiteY15" fmla="*/ 322046 h 613202"/>
              <a:gd name="connsiteX16" fmla="*/ 152692 w 4717355"/>
              <a:gd name="connsiteY16" fmla="*/ 53650 h 613202"/>
              <a:gd name="connsiteX17" fmla="*/ 152692 w 4717355"/>
              <a:gd name="connsiteY17" fmla="*/ 210135 h 613202"/>
              <a:gd name="connsiteX18" fmla="*/ 305383 w 4717355"/>
              <a:gd name="connsiteY18" fmla="*/ 210135 h 613202"/>
              <a:gd name="connsiteX19" fmla="*/ 391687 w 4717355"/>
              <a:gd name="connsiteY19" fmla="*/ 190219 h 613202"/>
              <a:gd name="connsiteX20" fmla="*/ 421087 w 4717355"/>
              <a:gd name="connsiteY20" fmla="*/ 131418 h 613202"/>
              <a:gd name="connsiteX21" fmla="*/ 391687 w 4717355"/>
              <a:gd name="connsiteY21" fmla="*/ 73092 h 613202"/>
              <a:gd name="connsiteX22" fmla="*/ 305383 w 4717355"/>
              <a:gd name="connsiteY22" fmla="*/ 53650 h 613202"/>
              <a:gd name="connsiteX23" fmla="*/ 4426247 w 4717355"/>
              <a:gd name="connsiteY23" fmla="*/ 0 h 613202"/>
              <a:gd name="connsiteX24" fmla="*/ 4717355 w 4717355"/>
              <a:gd name="connsiteY24" fmla="*/ 0 h 613202"/>
              <a:gd name="connsiteX25" fmla="*/ 4717355 w 4717355"/>
              <a:gd name="connsiteY25" fmla="*/ 59803 h 613202"/>
              <a:gd name="connsiteX26" fmla="*/ 4647188 w 4717355"/>
              <a:gd name="connsiteY26" fmla="*/ 49857 h 613202"/>
              <a:gd name="connsiteX27" fmla="*/ 4551875 w 4717355"/>
              <a:gd name="connsiteY27" fmla="*/ 70722 h 613202"/>
              <a:gd name="connsiteX28" fmla="*/ 4521052 w 4717355"/>
              <a:gd name="connsiteY28" fmla="*/ 125728 h 613202"/>
              <a:gd name="connsiteX29" fmla="*/ 4556616 w 4717355"/>
              <a:gd name="connsiteY29" fmla="*/ 176467 h 613202"/>
              <a:gd name="connsiteX30" fmla="*/ 4665207 w 4717355"/>
              <a:gd name="connsiteY30" fmla="*/ 209187 h 613202"/>
              <a:gd name="connsiteX31" fmla="*/ 4717355 w 4717355"/>
              <a:gd name="connsiteY31" fmla="*/ 222806 h 613202"/>
              <a:gd name="connsiteX32" fmla="*/ 4717355 w 4717355"/>
              <a:gd name="connsiteY32" fmla="*/ 369614 h 613202"/>
              <a:gd name="connsiteX33" fmla="*/ 4688443 w 4717355"/>
              <a:gd name="connsiteY33" fmla="*/ 354291 h 613202"/>
              <a:gd name="connsiteX34" fmla="*/ 4610201 w 4717355"/>
              <a:gd name="connsiteY34" fmla="*/ 333427 h 613202"/>
              <a:gd name="connsiteX35" fmla="*/ 4485961 w 4717355"/>
              <a:gd name="connsiteY35" fmla="*/ 297388 h 613202"/>
              <a:gd name="connsiteX36" fmla="*/ 4402977 w 4717355"/>
              <a:gd name="connsiteY36" fmla="*/ 239536 h 613202"/>
              <a:gd name="connsiteX37" fmla="*/ 4368361 w 4717355"/>
              <a:gd name="connsiteY37" fmla="*/ 133316 h 613202"/>
              <a:gd name="connsiteX38" fmla="*/ 4399657 w 4717355"/>
              <a:gd name="connsiteY38" fmla="*/ 28518 h 613202"/>
              <a:gd name="connsiteX39" fmla="*/ 3818779 w 4717355"/>
              <a:gd name="connsiteY39" fmla="*/ 0 h 613202"/>
              <a:gd name="connsiteX40" fmla="*/ 4265179 w 4717355"/>
              <a:gd name="connsiteY40" fmla="*/ 0 h 613202"/>
              <a:gd name="connsiteX41" fmla="*/ 4223708 w 4717355"/>
              <a:gd name="connsiteY41" fmla="*/ 102018 h 613202"/>
              <a:gd name="connsiteX42" fmla="*/ 4039721 w 4717355"/>
              <a:gd name="connsiteY42" fmla="*/ 49857 h 613202"/>
              <a:gd name="connsiteX43" fmla="*/ 3944407 w 4717355"/>
              <a:gd name="connsiteY43" fmla="*/ 70722 h 613202"/>
              <a:gd name="connsiteX44" fmla="*/ 3913584 w 4717355"/>
              <a:gd name="connsiteY44" fmla="*/ 125728 h 613202"/>
              <a:gd name="connsiteX45" fmla="*/ 3949149 w 4717355"/>
              <a:gd name="connsiteY45" fmla="*/ 176467 h 613202"/>
              <a:gd name="connsiteX46" fmla="*/ 4057739 w 4717355"/>
              <a:gd name="connsiteY46" fmla="*/ 209187 h 613202"/>
              <a:gd name="connsiteX47" fmla="*/ 4181979 w 4717355"/>
              <a:gd name="connsiteY47" fmla="*/ 245226 h 613202"/>
              <a:gd name="connsiteX48" fmla="*/ 4264963 w 4717355"/>
              <a:gd name="connsiteY48" fmla="*/ 302129 h 613202"/>
              <a:gd name="connsiteX49" fmla="*/ 4299579 w 4717355"/>
              <a:gd name="connsiteY49" fmla="*/ 407401 h 613202"/>
              <a:gd name="connsiteX50" fmla="*/ 4267809 w 4717355"/>
              <a:gd name="connsiteY50" fmla="*/ 511250 h 613202"/>
              <a:gd name="connsiteX51" fmla="*/ 4172495 w 4717355"/>
              <a:gd name="connsiteY51" fmla="*/ 585699 h 613202"/>
              <a:gd name="connsiteX52" fmla="*/ 4017907 w 4717355"/>
              <a:gd name="connsiteY52" fmla="*/ 613202 h 613202"/>
              <a:gd name="connsiteX53" fmla="*/ 3865690 w 4717355"/>
              <a:gd name="connsiteY53" fmla="*/ 591863 h 613202"/>
              <a:gd name="connsiteX54" fmla="*/ 3747615 w 4717355"/>
              <a:gd name="connsiteY54" fmla="*/ 536383 h 613202"/>
              <a:gd name="connsiteX55" fmla="*/ 3799777 w 4717355"/>
              <a:gd name="connsiteY55" fmla="*/ 420679 h 613202"/>
              <a:gd name="connsiteX56" fmla="*/ 3901254 w 4717355"/>
              <a:gd name="connsiteY56" fmla="*/ 470943 h 613202"/>
              <a:gd name="connsiteX57" fmla="*/ 4018856 w 4717355"/>
              <a:gd name="connsiteY57" fmla="*/ 489911 h 613202"/>
              <a:gd name="connsiteX58" fmla="*/ 4115592 w 4717355"/>
              <a:gd name="connsiteY58" fmla="*/ 470469 h 613202"/>
              <a:gd name="connsiteX59" fmla="*/ 4146889 w 4717355"/>
              <a:gd name="connsiteY59" fmla="*/ 418782 h 613202"/>
              <a:gd name="connsiteX60" fmla="*/ 4128395 w 4717355"/>
              <a:gd name="connsiteY60" fmla="*/ 379423 h 613202"/>
              <a:gd name="connsiteX61" fmla="*/ 4080976 w 4717355"/>
              <a:gd name="connsiteY61" fmla="*/ 354291 h 613202"/>
              <a:gd name="connsiteX62" fmla="*/ 4002733 w 4717355"/>
              <a:gd name="connsiteY62" fmla="*/ 333427 h 613202"/>
              <a:gd name="connsiteX63" fmla="*/ 3878493 w 4717355"/>
              <a:gd name="connsiteY63" fmla="*/ 297388 h 613202"/>
              <a:gd name="connsiteX64" fmla="*/ 3795509 w 4717355"/>
              <a:gd name="connsiteY64" fmla="*/ 239536 h 613202"/>
              <a:gd name="connsiteX65" fmla="*/ 3760892 w 4717355"/>
              <a:gd name="connsiteY65" fmla="*/ 133316 h 613202"/>
              <a:gd name="connsiteX66" fmla="*/ 3792189 w 4717355"/>
              <a:gd name="connsiteY66" fmla="*/ 28518 h 613202"/>
              <a:gd name="connsiteX67" fmla="*/ 3161315 w 4717355"/>
              <a:gd name="connsiteY67" fmla="*/ 0 h 613202"/>
              <a:gd name="connsiteX68" fmla="*/ 3663016 w 4717355"/>
              <a:gd name="connsiteY68" fmla="*/ 0 h 613202"/>
              <a:gd name="connsiteX69" fmla="*/ 3663016 w 4717355"/>
              <a:gd name="connsiteY69" fmla="*/ 61237 h 613202"/>
              <a:gd name="connsiteX70" fmla="*/ 3314007 w 4717355"/>
              <a:gd name="connsiteY70" fmla="*/ 61237 h 613202"/>
              <a:gd name="connsiteX71" fmla="*/ 3314007 w 4717355"/>
              <a:gd name="connsiteY71" fmla="*/ 205393 h 613202"/>
              <a:gd name="connsiteX72" fmla="*/ 3622235 w 4717355"/>
              <a:gd name="connsiteY72" fmla="*/ 205393 h 613202"/>
              <a:gd name="connsiteX73" fmla="*/ 3622235 w 4717355"/>
              <a:gd name="connsiteY73" fmla="*/ 324890 h 613202"/>
              <a:gd name="connsiteX74" fmla="*/ 3314007 w 4717355"/>
              <a:gd name="connsiteY74" fmla="*/ 324890 h 613202"/>
              <a:gd name="connsiteX75" fmla="*/ 3314007 w 4717355"/>
              <a:gd name="connsiteY75" fmla="*/ 478530 h 613202"/>
              <a:gd name="connsiteX76" fmla="*/ 3675345 w 4717355"/>
              <a:gd name="connsiteY76" fmla="*/ 478530 h 613202"/>
              <a:gd name="connsiteX77" fmla="*/ 3675345 w 4717355"/>
              <a:gd name="connsiteY77" fmla="*/ 601821 h 613202"/>
              <a:gd name="connsiteX78" fmla="*/ 3161315 w 4717355"/>
              <a:gd name="connsiteY78" fmla="*/ 601821 h 613202"/>
              <a:gd name="connsiteX79" fmla="*/ 2392681 w 4717355"/>
              <a:gd name="connsiteY79" fmla="*/ 0 h 613202"/>
              <a:gd name="connsiteX80" fmla="*/ 2570577 w 4717355"/>
              <a:gd name="connsiteY80" fmla="*/ 0 h 613202"/>
              <a:gd name="connsiteX81" fmla="*/ 2849807 w 4717355"/>
              <a:gd name="connsiteY81" fmla="*/ 341014 h 613202"/>
              <a:gd name="connsiteX82" fmla="*/ 2849807 w 4717355"/>
              <a:gd name="connsiteY82" fmla="*/ 0 h 613202"/>
              <a:gd name="connsiteX83" fmla="*/ 3001550 w 4717355"/>
              <a:gd name="connsiteY83" fmla="*/ 0 h 613202"/>
              <a:gd name="connsiteX84" fmla="*/ 3001550 w 4717355"/>
              <a:gd name="connsiteY84" fmla="*/ 601821 h 613202"/>
              <a:gd name="connsiteX85" fmla="*/ 2875413 w 4717355"/>
              <a:gd name="connsiteY85" fmla="*/ 601821 h 613202"/>
              <a:gd name="connsiteX86" fmla="*/ 2544424 w 4717355"/>
              <a:gd name="connsiteY86" fmla="*/ 198755 h 613202"/>
              <a:gd name="connsiteX87" fmla="*/ 2544424 w 4717355"/>
              <a:gd name="connsiteY87" fmla="*/ 601821 h 613202"/>
              <a:gd name="connsiteX88" fmla="*/ 2392681 w 4717355"/>
              <a:gd name="connsiteY88" fmla="*/ 601821 h 613202"/>
              <a:gd name="connsiteX89" fmla="*/ 2082749 w 4717355"/>
              <a:gd name="connsiteY89" fmla="*/ 0 h 613202"/>
              <a:gd name="connsiteX90" fmla="*/ 2236389 w 4717355"/>
              <a:gd name="connsiteY90" fmla="*/ 0 h 613202"/>
              <a:gd name="connsiteX91" fmla="*/ 2236389 w 4717355"/>
              <a:gd name="connsiteY91" fmla="*/ 601821 h 613202"/>
              <a:gd name="connsiteX92" fmla="*/ 2082749 w 4717355"/>
              <a:gd name="connsiteY92" fmla="*/ 601821 h 613202"/>
              <a:gd name="connsiteX93" fmla="*/ 1494284 w 4717355"/>
              <a:gd name="connsiteY93" fmla="*/ 0 h 613202"/>
              <a:gd name="connsiteX94" fmla="*/ 1940685 w 4717355"/>
              <a:gd name="connsiteY94" fmla="*/ 0 h 613202"/>
              <a:gd name="connsiteX95" fmla="*/ 1899214 w 4717355"/>
              <a:gd name="connsiteY95" fmla="*/ 102018 h 613202"/>
              <a:gd name="connsiteX96" fmla="*/ 1715225 w 4717355"/>
              <a:gd name="connsiteY96" fmla="*/ 49857 h 613202"/>
              <a:gd name="connsiteX97" fmla="*/ 1619911 w 4717355"/>
              <a:gd name="connsiteY97" fmla="*/ 70722 h 613202"/>
              <a:gd name="connsiteX98" fmla="*/ 1589089 w 4717355"/>
              <a:gd name="connsiteY98" fmla="*/ 125728 h 613202"/>
              <a:gd name="connsiteX99" fmla="*/ 1624654 w 4717355"/>
              <a:gd name="connsiteY99" fmla="*/ 176467 h 613202"/>
              <a:gd name="connsiteX100" fmla="*/ 1733245 w 4717355"/>
              <a:gd name="connsiteY100" fmla="*/ 209187 h 613202"/>
              <a:gd name="connsiteX101" fmla="*/ 1857485 w 4717355"/>
              <a:gd name="connsiteY101" fmla="*/ 245226 h 613202"/>
              <a:gd name="connsiteX102" fmla="*/ 1940469 w 4717355"/>
              <a:gd name="connsiteY102" fmla="*/ 302129 h 613202"/>
              <a:gd name="connsiteX103" fmla="*/ 1975085 w 4717355"/>
              <a:gd name="connsiteY103" fmla="*/ 407401 h 613202"/>
              <a:gd name="connsiteX104" fmla="*/ 1943314 w 4717355"/>
              <a:gd name="connsiteY104" fmla="*/ 511250 h 613202"/>
              <a:gd name="connsiteX105" fmla="*/ 1848000 w 4717355"/>
              <a:gd name="connsiteY105" fmla="*/ 585699 h 613202"/>
              <a:gd name="connsiteX106" fmla="*/ 1693412 w 4717355"/>
              <a:gd name="connsiteY106" fmla="*/ 613202 h 613202"/>
              <a:gd name="connsiteX107" fmla="*/ 1541195 w 4717355"/>
              <a:gd name="connsiteY107" fmla="*/ 591863 h 613202"/>
              <a:gd name="connsiteX108" fmla="*/ 1423119 w 4717355"/>
              <a:gd name="connsiteY108" fmla="*/ 536383 h 613202"/>
              <a:gd name="connsiteX109" fmla="*/ 1475282 w 4717355"/>
              <a:gd name="connsiteY109" fmla="*/ 420679 h 613202"/>
              <a:gd name="connsiteX110" fmla="*/ 1576759 w 4717355"/>
              <a:gd name="connsiteY110" fmla="*/ 470943 h 613202"/>
              <a:gd name="connsiteX111" fmla="*/ 1694360 w 4717355"/>
              <a:gd name="connsiteY111" fmla="*/ 489911 h 613202"/>
              <a:gd name="connsiteX112" fmla="*/ 1791097 w 4717355"/>
              <a:gd name="connsiteY112" fmla="*/ 470469 h 613202"/>
              <a:gd name="connsiteX113" fmla="*/ 1822393 w 4717355"/>
              <a:gd name="connsiteY113" fmla="*/ 418782 h 613202"/>
              <a:gd name="connsiteX114" fmla="*/ 1803900 w 4717355"/>
              <a:gd name="connsiteY114" fmla="*/ 379423 h 613202"/>
              <a:gd name="connsiteX115" fmla="*/ 1756480 w 4717355"/>
              <a:gd name="connsiteY115" fmla="*/ 354291 h 613202"/>
              <a:gd name="connsiteX116" fmla="*/ 1678238 w 4717355"/>
              <a:gd name="connsiteY116" fmla="*/ 333427 h 613202"/>
              <a:gd name="connsiteX117" fmla="*/ 1553999 w 4717355"/>
              <a:gd name="connsiteY117" fmla="*/ 297388 h 613202"/>
              <a:gd name="connsiteX118" fmla="*/ 1471014 w 4717355"/>
              <a:gd name="connsiteY118" fmla="*/ 239536 h 613202"/>
              <a:gd name="connsiteX119" fmla="*/ 1436397 w 4717355"/>
              <a:gd name="connsiteY119" fmla="*/ 133316 h 613202"/>
              <a:gd name="connsiteX120" fmla="*/ 1467694 w 4717355"/>
              <a:gd name="connsiteY120" fmla="*/ 28518 h 613202"/>
              <a:gd name="connsiteX121" fmla="*/ 719553 w 4717355"/>
              <a:gd name="connsiteY121" fmla="*/ 0 h 613202"/>
              <a:gd name="connsiteX122" fmla="*/ 873193 w 4717355"/>
              <a:gd name="connsiteY122" fmla="*/ 0 h 613202"/>
              <a:gd name="connsiteX123" fmla="*/ 873193 w 4717355"/>
              <a:gd name="connsiteY123" fmla="*/ 304026 h 613202"/>
              <a:gd name="connsiteX124" fmla="*/ 1021142 w 4717355"/>
              <a:gd name="connsiteY124" fmla="*/ 482324 h 613202"/>
              <a:gd name="connsiteX125" fmla="*/ 1131155 w 4717355"/>
              <a:gd name="connsiteY125" fmla="*/ 439172 h 613202"/>
              <a:gd name="connsiteX126" fmla="*/ 1169091 w 4717355"/>
              <a:gd name="connsiteY126" fmla="*/ 304026 h 613202"/>
              <a:gd name="connsiteX127" fmla="*/ 1169091 w 4717355"/>
              <a:gd name="connsiteY127" fmla="*/ 0 h 613202"/>
              <a:gd name="connsiteX128" fmla="*/ 1320834 w 4717355"/>
              <a:gd name="connsiteY128" fmla="*/ 0 h 613202"/>
              <a:gd name="connsiteX129" fmla="*/ 1320834 w 4717355"/>
              <a:gd name="connsiteY129" fmla="*/ 309717 h 613202"/>
              <a:gd name="connsiteX130" fmla="*/ 1241644 w 4717355"/>
              <a:gd name="connsiteY130" fmla="*/ 534485 h 613202"/>
              <a:gd name="connsiteX131" fmla="*/ 1020193 w 4717355"/>
              <a:gd name="connsiteY131" fmla="*/ 613202 h 613202"/>
              <a:gd name="connsiteX132" fmla="*/ 798744 w 4717355"/>
              <a:gd name="connsiteY132" fmla="*/ 534485 h 613202"/>
              <a:gd name="connsiteX133" fmla="*/ 719553 w 4717355"/>
              <a:gd name="connsiteY133" fmla="*/ 309717 h 613202"/>
              <a:gd name="connsiteX134" fmla="*/ 0 w 4717355"/>
              <a:gd name="connsiteY134" fmla="*/ 0 h 613202"/>
              <a:gd name="connsiteX135" fmla="*/ 524573 w 4717355"/>
              <a:gd name="connsiteY135" fmla="*/ 0 h 613202"/>
              <a:gd name="connsiteX136" fmla="*/ 559434 w 4717355"/>
              <a:gd name="connsiteY136" fmla="*/ 39187 h 613202"/>
              <a:gd name="connsiteX137" fmla="*/ 575676 w 4717355"/>
              <a:gd name="connsiteY137" fmla="*/ 110554 h 613202"/>
              <a:gd name="connsiteX138" fmla="*/ 552440 w 4717355"/>
              <a:gd name="connsiteY138" fmla="*/ 196857 h 613202"/>
              <a:gd name="connsiteX139" fmla="*/ 487475 w 4717355"/>
              <a:gd name="connsiteY139" fmla="*/ 256607 h 613202"/>
              <a:gd name="connsiteX140" fmla="*/ 576624 w 4717355"/>
              <a:gd name="connsiteY140" fmla="*/ 316829 h 613202"/>
              <a:gd name="connsiteX141" fmla="*/ 608869 w 4717355"/>
              <a:gd name="connsiteY141" fmla="*/ 420678 h 613202"/>
              <a:gd name="connsiteX142" fmla="*/ 541059 w 4717355"/>
              <a:gd name="connsiteY142" fmla="*/ 554875 h 613202"/>
              <a:gd name="connsiteX143" fmla="*/ 343319 w 4717355"/>
              <a:gd name="connsiteY143" fmla="*/ 601821 h 613202"/>
              <a:gd name="connsiteX144" fmla="*/ 0 w 4717355"/>
              <a:gd name="connsiteY144" fmla="*/ 601821 h 6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717355" h="613202">
                <a:moveTo>
                  <a:pt x="4407245" y="420679"/>
                </a:moveTo>
                <a:cubicBezTo>
                  <a:pt x="4435696" y="441544"/>
                  <a:pt x="4469523" y="458298"/>
                  <a:pt x="4508723" y="470943"/>
                </a:cubicBezTo>
                <a:cubicBezTo>
                  <a:pt x="4547923" y="483588"/>
                  <a:pt x="4587123" y="489911"/>
                  <a:pt x="4626323" y="489911"/>
                </a:cubicBezTo>
                <a:cubicBezTo>
                  <a:pt x="4648137" y="489911"/>
                  <a:pt x="4667104" y="488291"/>
                  <a:pt x="4683227" y="485051"/>
                </a:cubicBezTo>
                <a:lnTo>
                  <a:pt x="4717355" y="472558"/>
                </a:lnTo>
                <a:lnTo>
                  <a:pt x="4717355" y="604038"/>
                </a:lnTo>
                <a:lnTo>
                  <a:pt x="4709545" y="606326"/>
                </a:lnTo>
                <a:cubicBezTo>
                  <a:pt x="4683780" y="610910"/>
                  <a:pt x="4655724" y="613202"/>
                  <a:pt x="4625375" y="613202"/>
                </a:cubicBezTo>
                <a:cubicBezTo>
                  <a:pt x="4572897" y="613202"/>
                  <a:pt x="4522159" y="606090"/>
                  <a:pt x="4473158" y="591863"/>
                </a:cubicBezTo>
                <a:cubicBezTo>
                  <a:pt x="4424158" y="577637"/>
                  <a:pt x="4384799" y="559144"/>
                  <a:pt x="4355083" y="536383"/>
                </a:cubicBezTo>
                <a:close/>
                <a:moveTo>
                  <a:pt x="152692" y="322046"/>
                </a:moveTo>
                <a:lnTo>
                  <a:pt x="152692" y="486117"/>
                </a:lnTo>
                <a:lnTo>
                  <a:pt x="331938" y="486117"/>
                </a:lnTo>
                <a:cubicBezTo>
                  <a:pt x="372403" y="486117"/>
                  <a:pt x="402909" y="479478"/>
                  <a:pt x="423458" y="466201"/>
                </a:cubicBezTo>
                <a:cubicBezTo>
                  <a:pt x="444006" y="452923"/>
                  <a:pt x="454281" y="432375"/>
                  <a:pt x="454281" y="404555"/>
                </a:cubicBezTo>
                <a:cubicBezTo>
                  <a:pt x="454281" y="349549"/>
                  <a:pt x="413500" y="322046"/>
                  <a:pt x="331938" y="322046"/>
                </a:cubicBezTo>
                <a:close/>
                <a:moveTo>
                  <a:pt x="152692" y="53650"/>
                </a:moveTo>
                <a:lnTo>
                  <a:pt x="152692" y="210135"/>
                </a:lnTo>
                <a:lnTo>
                  <a:pt x="305383" y="210135"/>
                </a:lnTo>
                <a:cubicBezTo>
                  <a:pt x="343319" y="210135"/>
                  <a:pt x="372087" y="203497"/>
                  <a:pt x="391687" y="190219"/>
                </a:cubicBezTo>
                <a:cubicBezTo>
                  <a:pt x="411288" y="176941"/>
                  <a:pt x="421087" y="157341"/>
                  <a:pt x="421087" y="131418"/>
                </a:cubicBezTo>
                <a:cubicBezTo>
                  <a:pt x="421087" y="105495"/>
                  <a:pt x="411288" y="86054"/>
                  <a:pt x="391687" y="73092"/>
                </a:cubicBezTo>
                <a:cubicBezTo>
                  <a:pt x="372087" y="60131"/>
                  <a:pt x="343319" y="53650"/>
                  <a:pt x="305383" y="53650"/>
                </a:cubicBezTo>
                <a:close/>
                <a:moveTo>
                  <a:pt x="4426247" y="0"/>
                </a:moveTo>
                <a:lnTo>
                  <a:pt x="4717355" y="0"/>
                </a:lnTo>
                <a:lnTo>
                  <a:pt x="4717355" y="59803"/>
                </a:lnTo>
                <a:lnTo>
                  <a:pt x="4647188" y="49857"/>
                </a:lnTo>
                <a:cubicBezTo>
                  <a:pt x="4604194" y="49857"/>
                  <a:pt x="4572423" y="56812"/>
                  <a:pt x="4551875" y="70722"/>
                </a:cubicBezTo>
                <a:cubicBezTo>
                  <a:pt x="4531326" y="84631"/>
                  <a:pt x="4521052" y="102967"/>
                  <a:pt x="4521052" y="125728"/>
                </a:cubicBezTo>
                <a:cubicBezTo>
                  <a:pt x="4521052" y="148490"/>
                  <a:pt x="4532907" y="165403"/>
                  <a:pt x="4556616" y="176467"/>
                </a:cubicBezTo>
                <a:cubicBezTo>
                  <a:pt x="4580327" y="187532"/>
                  <a:pt x="4616523" y="198439"/>
                  <a:pt x="4665207" y="209187"/>
                </a:cubicBezTo>
                <a:lnTo>
                  <a:pt x="4717355" y="222806"/>
                </a:lnTo>
                <a:lnTo>
                  <a:pt x="4717355" y="369614"/>
                </a:lnTo>
                <a:lnTo>
                  <a:pt x="4688443" y="354291"/>
                </a:lnTo>
                <a:cubicBezTo>
                  <a:pt x="4669159" y="347969"/>
                  <a:pt x="4643079" y="341014"/>
                  <a:pt x="4610201" y="333427"/>
                </a:cubicBezTo>
                <a:cubicBezTo>
                  <a:pt x="4559620" y="321414"/>
                  <a:pt x="4518207" y="309401"/>
                  <a:pt x="4485961" y="297388"/>
                </a:cubicBezTo>
                <a:cubicBezTo>
                  <a:pt x="4453715" y="285374"/>
                  <a:pt x="4426055" y="266090"/>
                  <a:pt x="4402977" y="239536"/>
                </a:cubicBezTo>
                <a:cubicBezTo>
                  <a:pt x="4379899" y="212980"/>
                  <a:pt x="4368361" y="177574"/>
                  <a:pt x="4368361" y="133316"/>
                </a:cubicBezTo>
                <a:cubicBezTo>
                  <a:pt x="4368361" y="94748"/>
                  <a:pt x="4378793" y="59816"/>
                  <a:pt x="4399657" y="28518"/>
                </a:cubicBezTo>
                <a:close/>
                <a:moveTo>
                  <a:pt x="3818779" y="0"/>
                </a:moveTo>
                <a:lnTo>
                  <a:pt x="4265179" y="0"/>
                </a:lnTo>
                <a:lnTo>
                  <a:pt x="4223708" y="102018"/>
                </a:lnTo>
                <a:cubicBezTo>
                  <a:pt x="4162379" y="67244"/>
                  <a:pt x="4101049" y="49857"/>
                  <a:pt x="4039721" y="49857"/>
                </a:cubicBezTo>
                <a:cubicBezTo>
                  <a:pt x="3996726" y="49857"/>
                  <a:pt x="3964955" y="56812"/>
                  <a:pt x="3944407" y="70722"/>
                </a:cubicBezTo>
                <a:cubicBezTo>
                  <a:pt x="3923858" y="84631"/>
                  <a:pt x="3913584" y="102967"/>
                  <a:pt x="3913584" y="125728"/>
                </a:cubicBezTo>
                <a:cubicBezTo>
                  <a:pt x="3913584" y="148490"/>
                  <a:pt x="3925439" y="165403"/>
                  <a:pt x="3949149" y="176467"/>
                </a:cubicBezTo>
                <a:cubicBezTo>
                  <a:pt x="3972859" y="187532"/>
                  <a:pt x="4009055" y="198439"/>
                  <a:pt x="4057739" y="209187"/>
                </a:cubicBezTo>
                <a:cubicBezTo>
                  <a:pt x="4108320" y="221200"/>
                  <a:pt x="4149733" y="233213"/>
                  <a:pt x="4181979" y="245226"/>
                </a:cubicBezTo>
                <a:cubicBezTo>
                  <a:pt x="4214225" y="257239"/>
                  <a:pt x="4241887" y="276207"/>
                  <a:pt x="4264963" y="302129"/>
                </a:cubicBezTo>
                <a:cubicBezTo>
                  <a:pt x="4288041" y="328052"/>
                  <a:pt x="4299579" y="363143"/>
                  <a:pt x="4299579" y="407401"/>
                </a:cubicBezTo>
                <a:cubicBezTo>
                  <a:pt x="4299579" y="445336"/>
                  <a:pt x="4288989" y="479953"/>
                  <a:pt x="4267809" y="511250"/>
                </a:cubicBezTo>
                <a:cubicBezTo>
                  <a:pt x="4246628" y="542547"/>
                  <a:pt x="4214856" y="567363"/>
                  <a:pt x="4172495" y="585699"/>
                </a:cubicBezTo>
                <a:cubicBezTo>
                  <a:pt x="4130133" y="604034"/>
                  <a:pt x="4078604" y="613202"/>
                  <a:pt x="4017907" y="613202"/>
                </a:cubicBezTo>
                <a:cubicBezTo>
                  <a:pt x="3965429" y="613202"/>
                  <a:pt x="3914690" y="606090"/>
                  <a:pt x="3865690" y="591863"/>
                </a:cubicBezTo>
                <a:cubicBezTo>
                  <a:pt x="3816689" y="577637"/>
                  <a:pt x="3777331" y="559144"/>
                  <a:pt x="3747615" y="536383"/>
                </a:cubicBezTo>
                <a:lnTo>
                  <a:pt x="3799777" y="420679"/>
                </a:lnTo>
                <a:cubicBezTo>
                  <a:pt x="3828228" y="441544"/>
                  <a:pt x="3862055" y="458298"/>
                  <a:pt x="3901254" y="470943"/>
                </a:cubicBezTo>
                <a:cubicBezTo>
                  <a:pt x="3940455" y="483588"/>
                  <a:pt x="3979655" y="489911"/>
                  <a:pt x="4018856" y="489911"/>
                </a:cubicBezTo>
                <a:cubicBezTo>
                  <a:pt x="4062482" y="489911"/>
                  <a:pt x="4094727" y="483430"/>
                  <a:pt x="4115592" y="470469"/>
                </a:cubicBezTo>
                <a:cubicBezTo>
                  <a:pt x="4136456" y="457508"/>
                  <a:pt x="4146889" y="440279"/>
                  <a:pt x="4146889" y="418782"/>
                </a:cubicBezTo>
                <a:cubicBezTo>
                  <a:pt x="4146889" y="402975"/>
                  <a:pt x="4140723" y="389856"/>
                  <a:pt x="4128395" y="379423"/>
                </a:cubicBezTo>
                <a:cubicBezTo>
                  <a:pt x="4116066" y="368991"/>
                  <a:pt x="4100259" y="360614"/>
                  <a:pt x="4080976" y="354291"/>
                </a:cubicBezTo>
                <a:cubicBezTo>
                  <a:pt x="4061691" y="347969"/>
                  <a:pt x="4035610" y="341014"/>
                  <a:pt x="4002733" y="333427"/>
                </a:cubicBezTo>
                <a:cubicBezTo>
                  <a:pt x="3952152" y="321414"/>
                  <a:pt x="3910739" y="309401"/>
                  <a:pt x="3878493" y="297388"/>
                </a:cubicBezTo>
                <a:cubicBezTo>
                  <a:pt x="3846248" y="285374"/>
                  <a:pt x="3818586" y="266090"/>
                  <a:pt x="3795509" y="239536"/>
                </a:cubicBezTo>
                <a:cubicBezTo>
                  <a:pt x="3772431" y="212980"/>
                  <a:pt x="3760892" y="177574"/>
                  <a:pt x="3760892" y="133316"/>
                </a:cubicBezTo>
                <a:cubicBezTo>
                  <a:pt x="3760892" y="94748"/>
                  <a:pt x="3771325" y="59816"/>
                  <a:pt x="3792189" y="28518"/>
                </a:cubicBezTo>
                <a:close/>
                <a:moveTo>
                  <a:pt x="3161315" y="0"/>
                </a:moveTo>
                <a:lnTo>
                  <a:pt x="3663016" y="0"/>
                </a:lnTo>
                <a:lnTo>
                  <a:pt x="3663016" y="61237"/>
                </a:lnTo>
                <a:lnTo>
                  <a:pt x="3314007" y="61237"/>
                </a:lnTo>
                <a:lnTo>
                  <a:pt x="3314007" y="205393"/>
                </a:lnTo>
                <a:lnTo>
                  <a:pt x="3622235" y="205393"/>
                </a:lnTo>
                <a:lnTo>
                  <a:pt x="3622235" y="324890"/>
                </a:lnTo>
                <a:lnTo>
                  <a:pt x="3314007" y="324890"/>
                </a:lnTo>
                <a:lnTo>
                  <a:pt x="3314007" y="478530"/>
                </a:lnTo>
                <a:lnTo>
                  <a:pt x="3675345" y="478530"/>
                </a:lnTo>
                <a:lnTo>
                  <a:pt x="3675345" y="601821"/>
                </a:lnTo>
                <a:lnTo>
                  <a:pt x="3161315" y="601821"/>
                </a:lnTo>
                <a:close/>
                <a:moveTo>
                  <a:pt x="2392681" y="0"/>
                </a:moveTo>
                <a:lnTo>
                  <a:pt x="2570577" y="0"/>
                </a:lnTo>
                <a:lnTo>
                  <a:pt x="2849807" y="341014"/>
                </a:lnTo>
                <a:lnTo>
                  <a:pt x="2849807" y="0"/>
                </a:lnTo>
                <a:lnTo>
                  <a:pt x="3001550" y="0"/>
                </a:lnTo>
                <a:lnTo>
                  <a:pt x="3001550" y="601821"/>
                </a:lnTo>
                <a:lnTo>
                  <a:pt x="2875413" y="601821"/>
                </a:lnTo>
                <a:lnTo>
                  <a:pt x="2544424" y="198755"/>
                </a:lnTo>
                <a:lnTo>
                  <a:pt x="2544424" y="601821"/>
                </a:lnTo>
                <a:lnTo>
                  <a:pt x="2392681" y="601821"/>
                </a:lnTo>
                <a:close/>
                <a:moveTo>
                  <a:pt x="2082749" y="0"/>
                </a:moveTo>
                <a:lnTo>
                  <a:pt x="2236389" y="0"/>
                </a:lnTo>
                <a:lnTo>
                  <a:pt x="2236389" y="601821"/>
                </a:lnTo>
                <a:lnTo>
                  <a:pt x="2082749" y="601821"/>
                </a:lnTo>
                <a:close/>
                <a:moveTo>
                  <a:pt x="1494284" y="0"/>
                </a:moveTo>
                <a:lnTo>
                  <a:pt x="1940685" y="0"/>
                </a:lnTo>
                <a:lnTo>
                  <a:pt x="1899214" y="102018"/>
                </a:lnTo>
                <a:cubicBezTo>
                  <a:pt x="1837884" y="67244"/>
                  <a:pt x="1776555" y="49857"/>
                  <a:pt x="1715225" y="49857"/>
                </a:cubicBezTo>
                <a:cubicBezTo>
                  <a:pt x="1672231" y="49857"/>
                  <a:pt x="1640460" y="56812"/>
                  <a:pt x="1619911" y="70722"/>
                </a:cubicBezTo>
                <a:cubicBezTo>
                  <a:pt x="1599363" y="84631"/>
                  <a:pt x="1589089" y="102967"/>
                  <a:pt x="1589089" y="125728"/>
                </a:cubicBezTo>
                <a:cubicBezTo>
                  <a:pt x="1589089" y="148490"/>
                  <a:pt x="1600943" y="165403"/>
                  <a:pt x="1624654" y="176467"/>
                </a:cubicBezTo>
                <a:cubicBezTo>
                  <a:pt x="1648364" y="187532"/>
                  <a:pt x="1684561" y="198439"/>
                  <a:pt x="1733245" y="209187"/>
                </a:cubicBezTo>
                <a:cubicBezTo>
                  <a:pt x="1783825" y="221200"/>
                  <a:pt x="1825239" y="233213"/>
                  <a:pt x="1857485" y="245226"/>
                </a:cubicBezTo>
                <a:cubicBezTo>
                  <a:pt x="1889730" y="257239"/>
                  <a:pt x="1917391" y="276207"/>
                  <a:pt x="1940469" y="302129"/>
                </a:cubicBezTo>
                <a:cubicBezTo>
                  <a:pt x="1963546" y="328052"/>
                  <a:pt x="1975085" y="363143"/>
                  <a:pt x="1975085" y="407401"/>
                </a:cubicBezTo>
                <a:cubicBezTo>
                  <a:pt x="1975085" y="445336"/>
                  <a:pt x="1964495" y="479953"/>
                  <a:pt x="1943314" y="511250"/>
                </a:cubicBezTo>
                <a:cubicBezTo>
                  <a:pt x="1922133" y="542547"/>
                  <a:pt x="1890361" y="567363"/>
                  <a:pt x="1848000" y="585699"/>
                </a:cubicBezTo>
                <a:cubicBezTo>
                  <a:pt x="1805639" y="604034"/>
                  <a:pt x="1754109" y="613202"/>
                  <a:pt x="1693412" y="613202"/>
                </a:cubicBezTo>
                <a:cubicBezTo>
                  <a:pt x="1640934" y="613202"/>
                  <a:pt x="1590195" y="606090"/>
                  <a:pt x="1541195" y="591863"/>
                </a:cubicBezTo>
                <a:cubicBezTo>
                  <a:pt x="1492195" y="577637"/>
                  <a:pt x="1452836" y="559144"/>
                  <a:pt x="1423119" y="536383"/>
                </a:cubicBezTo>
                <a:lnTo>
                  <a:pt x="1475282" y="420679"/>
                </a:lnTo>
                <a:cubicBezTo>
                  <a:pt x="1503733" y="441544"/>
                  <a:pt x="1537560" y="458298"/>
                  <a:pt x="1576759" y="470943"/>
                </a:cubicBezTo>
                <a:cubicBezTo>
                  <a:pt x="1615960" y="483588"/>
                  <a:pt x="1655160" y="489911"/>
                  <a:pt x="1694360" y="489911"/>
                </a:cubicBezTo>
                <a:cubicBezTo>
                  <a:pt x="1737987" y="489911"/>
                  <a:pt x="1770232" y="483430"/>
                  <a:pt x="1791097" y="470469"/>
                </a:cubicBezTo>
                <a:cubicBezTo>
                  <a:pt x="1811961" y="457508"/>
                  <a:pt x="1822393" y="440279"/>
                  <a:pt x="1822393" y="418782"/>
                </a:cubicBezTo>
                <a:cubicBezTo>
                  <a:pt x="1822393" y="402975"/>
                  <a:pt x="1816229" y="389856"/>
                  <a:pt x="1803900" y="379423"/>
                </a:cubicBezTo>
                <a:cubicBezTo>
                  <a:pt x="1791571" y="368991"/>
                  <a:pt x="1775764" y="360614"/>
                  <a:pt x="1756480" y="354291"/>
                </a:cubicBezTo>
                <a:cubicBezTo>
                  <a:pt x="1737196" y="347969"/>
                  <a:pt x="1711115" y="341014"/>
                  <a:pt x="1678238" y="333427"/>
                </a:cubicBezTo>
                <a:cubicBezTo>
                  <a:pt x="1627657" y="321414"/>
                  <a:pt x="1586244" y="309401"/>
                  <a:pt x="1553999" y="297388"/>
                </a:cubicBezTo>
                <a:cubicBezTo>
                  <a:pt x="1521753" y="285374"/>
                  <a:pt x="1494091" y="266090"/>
                  <a:pt x="1471014" y="239536"/>
                </a:cubicBezTo>
                <a:cubicBezTo>
                  <a:pt x="1447937" y="212980"/>
                  <a:pt x="1436397" y="177574"/>
                  <a:pt x="1436397" y="133316"/>
                </a:cubicBezTo>
                <a:cubicBezTo>
                  <a:pt x="1436397" y="94748"/>
                  <a:pt x="1446829" y="59816"/>
                  <a:pt x="1467694" y="28518"/>
                </a:cubicBezTo>
                <a:close/>
                <a:moveTo>
                  <a:pt x="719553" y="0"/>
                </a:moveTo>
                <a:lnTo>
                  <a:pt x="873193" y="0"/>
                </a:lnTo>
                <a:lnTo>
                  <a:pt x="873193" y="304026"/>
                </a:lnTo>
                <a:cubicBezTo>
                  <a:pt x="873193" y="422891"/>
                  <a:pt x="922509" y="482324"/>
                  <a:pt x="1021142" y="482324"/>
                </a:cubicBezTo>
                <a:cubicBezTo>
                  <a:pt x="1069193" y="482324"/>
                  <a:pt x="1105865" y="467940"/>
                  <a:pt x="1131155" y="439172"/>
                </a:cubicBezTo>
                <a:cubicBezTo>
                  <a:pt x="1156446" y="410404"/>
                  <a:pt x="1169091" y="365355"/>
                  <a:pt x="1169091" y="304026"/>
                </a:cubicBezTo>
                <a:lnTo>
                  <a:pt x="1169091" y="0"/>
                </a:lnTo>
                <a:lnTo>
                  <a:pt x="1320834" y="0"/>
                </a:lnTo>
                <a:lnTo>
                  <a:pt x="1320834" y="309717"/>
                </a:lnTo>
                <a:cubicBezTo>
                  <a:pt x="1320834" y="407085"/>
                  <a:pt x="1294437" y="482008"/>
                  <a:pt x="1241644" y="534485"/>
                </a:cubicBezTo>
                <a:cubicBezTo>
                  <a:pt x="1188849" y="586964"/>
                  <a:pt x="1115033" y="613202"/>
                  <a:pt x="1020193" y="613202"/>
                </a:cubicBezTo>
                <a:cubicBezTo>
                  <a:pt x="925354" y="613202"/>
                  <a:pt x="851538" y="586964"/>
                  <a:pt x="798744" y="534485"/>
                </a:cubicBezTo>
                <a:cubicBezTo>
                  <a:pt x="745950" y="482008"/>
                  <a:pt x="719553" y="407085"/>
                  <a:pt x="719553" y="309717"/>
                </a:cubicBezTo>
                <a:close/>
                <a:moveTo>
                  <a:pt x="0" y="0"/>
                </a:moveTo>
                <a:lnTo>
                  <a:pt x="524573" y="0"/>
                </a:lnTo>
                <a:lnTo>
                  <a:pt x="559434" y="39187"/>
                </a:lnTo>
                <a:cubicBezTo>
                  <a:pt x="570262" y="60210"/>
                  <a:pt x="575676" y="83999"/>
                  <a:pt x="575676" y="110554"/>
                </a:cubicBezTo>
                <a:cubicBezTo>
                  <a:pt x="575676" y="142799"/>
                  <a:pt x="567930" y="171567"/>
                  <a:pt x="552440" y="196857"/>
                </a:cubicBezTo>
                <a:cubicBezTo>
                  <a:pt x="536949" y="222148"/>
                  <a:pt x="515294" y="242064"/>
                  <a:pt x="487475" y="256607"/>
                </a:cubicBezTo>
                <a:cubicBezTo>
                  <a:pt x="525410" y="268619"/>
                  <a:pt x="555126" y="288694"/>
                  <a:pt x="576624" y="316829"/>
                </a:cubicBezTo>
                <a:cubicBezTo>
                  <a:pt x="598121" y="344965"/>
                  <a:pt x="608869" y="379581"/>
                  <a:pt x="608869" y="420678"/>
                </a:cubicBezTo>
                <a:cubicBezTo>
                  <a:pt x="608869" y="478846"/>
                  <a:pt x="586266" y="523579"/>
                  <a:pt x="541059" y="554875"/>
                </a:cubicBezTo>
                <a:cubicBezTo>
                  <a:pt x="495852" y="586173"/>
                  <a:pt x="429939" y="601821"/>
                  <a:pt x="343319" y="601821"/>
                </a:cubicBezTo>
                <a:lnTo>
                  <a:pt x="0" y="60182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TextBox 4">
            <a:extLst>
              <a:ext uri="{FF2B5EF4-FFF2-40B4-BE49-F238E27FC236}">
                <a16:creationId xmlns:a16="http://schemas.microsoft.com/office/drawing/2014/main" id="{1A9811FF-CE05-00E0-4E7D-C4E8A319614B}"/>
              </a:ext>
            </a:extLst>
          </p:cNvPr>
          <p:cNvSpPr txBox="1"/>
          <p:nvPr/>
        </p:nvSpPr>
        <p:spPr>
          <a:xfrm>
            <a:off x="7909635" y="825703"/>
            <a:ext cx="3571812" cy="727122"/>
          </a:xfrm>
          <a:prstGeom prst="rect">
            <a:avLst/>
          </a:prstGeom>
          <a:noFill/>
        </p:spPr>
        <p:txBody>
          <a:bodyPr wrap="none" rtlCol="0">
            <a:spAutoFit/>
          </a:bodyPr>
          <a:lstStyle/>
          <a:p>
            <a:pPr algn="r">
              <a:lnSpc>
                <a:spcPct val="150000"/>
              </a:lnSpc>
            </a:pPr>
            <a:r>
              <a:rPr lang="fa-IR" sz="3000" dirty="0">
                <a:latin typeface="Anjoman Condensed Black" panose="00000A06000000000000" pitchFamily="2" charset="-78"/>
                <a:cs typeface="Anjoman Condensed Black" panose="00000A06000000000000" pitchFamily="2" charset="-78"/>
              </a:rPr>
              <a:t>ماتریس </a:t>
            </a:r>
            <a:r>
              <a:rPr lang="fa-IR" sz="3000" dirty="0">
                <a:solidFill>
                  <a:srgbClr val="3D8D99"/>
                </a:solidFill>
                <a:latin typeface="Anjoman Condensed Black" panose="00000A06000000000000" pitchFamily="2" charset="-78"/>
                <a:cs typeface="Anjoman Condensed Black" panose="00000A06000000000000" pitchFamily="2" charset="-78"/>
              </a:rPr>
              <a:t>بخش بندی بازار</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9" name="Rectangle 8">
            <a:extLst>
              <a:ext uri="{FF2B5EF4-FFF2-40B4-BE49-F238E27FC236}">
                <a16:creationId xmlns:a16="http://schemas.microsoft.com/office/drawing/2014/main" id="{C1F2B07F-4455-EE70-38A9-0518EF22E8E1}"/>
              </a:ext>
            </a:extLst>
          </p:cNvPr>
          <p:cNvSpPr/>
          <p:nvPr/>
        </p:nvSpPr>
        <p:spPr>
          <a:xfrm>
            <a:off x="6693884" y="1552825"/>
            <a:ext cx="4867224" cy="388568"/>
          </a:xfrm>
          <a:prstGeom prst="rect">
            <a:avLst/>
          </a:prstGeom>
        </p:spPr>
        <p:txBody>
          <a:bodyPr wrap="square">
            <a:spAutoFit/>
          </a:bodyPr>
          <a:lstStyle/>
          <a:p>
            <a:pPr algn="r">
              <a:lnSpc>
                <a:spcPct val="150000"/>
              </a:lnSpc>
            </a:pPr>
            <a:r>
              <a:rPr lang="fa-IR" sz="1400" dirty="0">
                <a:latin typeface="Anjoman Condensed Bold" panose="00000806000000000000" pitchFamily="2" charset="-78"/>
                <a:cs typeface="Anjoman Condensed Bold" panose="00000806000000000000" pitchFamily="2" charset="-78"/>
              </a:rPr>
              <a:t>کتاب در جدول </a:t>
            </a:r>
            <a:r>
              <a:rPr lang="fa-IR" sz="1400" dirty="0">
                <a:latin typeface="IRANSans(FaNum) Medium" panose="02040503050201020203" pitchFamily="18" charset="-78"/>
                <a:cs typeface="IRANSans(FaNum) Medium" panose="02040503050201020203" pitchFamily="18" charset="-78"/>
              </a:rPr>
              <a:t>2-8 </a:t>
            </a:r>
            <a:r>
              <a:rPr lang="fa-IR" sz="1400" dirty="0">
                <a:latin typeface="Anjoman Condensed Bold" panose="00000806000000000000" pitchFamily="2" charset="-78"/>
                <a:cs typeface="Anjoman Condensed Bold" panose="00000806000000000000" pitchFamily="2" charset="-78"/>
              </a:rPr>
              <a:t>معیارهای بخش‌بندی را به دسته‌های زیر تقسیم می‌کند:</a:t>
            </a:r>
          </a:p>
        </p:txBody>
      </p:sp>
      <p:grpSp>
        <p:nvGrpSpPr>
          <p:cNvPr id="18" name="Group 17">
            <a:extLst>
              <a:ext uri="{FF2B5EF4-FFF2-40B4-BE49-F238E27FC236}">
                <a16:creationId xmlns:a16="http://schemas.microsoft.com/office/drawing/2014/main" id="{559789A2-50B5-98C2-259C-7CEA91D290A0}"/>
              </a:ext>
            </a:extLst>
          </p:cNvPr>
          <p:cNvGrpSpPr/>
          <p:nvPr/>
        </p:nvGrpSpPr>
        <p:grpSpPr>
          <a:xfrm>
            <a:off x="10102850" y="2668515"/>
            <a:ext cx="1662736" cy="350363"/>
            <a:chOff x="3292214" y="3707414"/>
            <a:chExt cx="1662736" cy="350363"/>
          </a:xfrm>
        </p:grpSpPr>
        <p:grpSp>
          <p:nvGrpSpPr>
            <p:cNvPr id="19" name="Group 18">
              <a:extLst>
                <a:ext uri="{FF2B5EF4-FFF2-40B4-BE49-F238E27FC236}">
                  <a16:creationId xmlns:a16="http://schemas.microsoft.com/office/drawing/2014/main" id="{AC9F4938-A0D7-C238-C62E-120D78A5D931}"/>
                </a:ext>
              </a:extLst>
            </p:cNvPr>
            <p:cNvGrpSpPr/>
            <p:nvPr/>
          </p:nvGrpSpPr>
          <p:grpSpPr>
            <a:xfrm>
              <a:off x="3292214" y="4012058"/>
              <a:ext cx="1662736" cy="45719"/>
              <a:chOff x="3292214" y="4012058"/>
              <a:chExt cx="1662736" cy="45719"/>
            </a:xfrm>
          </p:grpSpPr>
          <p:sp>
            <p:nvSpPr>
              <p:cNvPr id="22" name="Rounded Rectangle 127">
                <a:extLst>
                  <a:ext uri="{FF2B5EF4-FFF2-40B4-BE49-F238E27FC236}">
                    <a16:creationId xmlns:a16="http://schemas.microsoft.com/office/drawing/2014/main" id="{25149C23-366D-5365-D0FC-ABAEF47467EE}"/>
                  </a:ext>
                </a:extLst>
              </p:cNvPr>
              <p:cNvSpPr/>
              <p:nvPr/>
            </p:nvSpPr>
            <p:spPr>
              <a:xfrm>
                <a:off x="3292214" y="4012058"/>
                <a:ext cx="1662736"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23" name="Rounded Rectangle 128">
                <a:extLst>
                  <a:ext uri="{FF2B5EF4-FFF2-40B4-BE49-F238E27FC236}">
                    <a16:creationId xmlns:a16="http://schemas.microsoft.com/office/drawing/2014/main" id="{9B230FF1-DF12-8431-C2EA-8CC1B3109042}"/>
                  </a:ext>
                </a:extLst>
              </p:cNvPr>
              <p:cNvSpPr/>
              <p:nvPr/>
            </p:nvSpPr>
            <p:spPr>
              <a:xfrm>
                <a:off x="3571613" y="4012058"/>
                <a:ext cx="1380175"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20" name="TextBox 19">
              <a:extLst>
                <a:ext uri="{FF2B5EF4-FFF2-40B4-BE49-F238E27FC236}">
                  <a16:creationId xmlns:a16="http://schemas.microsoft.com/office/drawing/2014/main" id="{CA9632E7-2C70-7275-28D3-670D3164DDC2}"/>
                </a:ext>
              </a:extLst>
            </p:cNvPr>
            <p:cNvSpPr txBox="1"/>
            <p:nvPr/>
          </p:nvSpPr>
          <p:spPr>
            <a:xfrm>
              <a:off x="3627708" y="3707414"/>
              <a:ext cx="1324080" cy="215444"/>
            </a:xfrm>
            <a:prstGeom prst="rect">
              <a:avLst/>
            </a:prstGeom>
            <a:noFill/>
          </p:spPr>
          <p:txBody>
            <a:bodyPr wrap="none" lIns="0" tIns="0" rIns="0" bIns="0" rtlCol="0">
              <a:spAutoFit/>
            </a:bodyPr>
            <a:lstStyle/>
            <a:p>
              <a:pPr algn="r" rtl="1"/>
              <a:r>
                <a:rPr lang="fa-IR" sz="1400" b="1" dirty="0">
                  <a:solidFill>
                    <a:schemeClr val="tx1">
                      <a:lumMod val="85000"/>
                      <a:lumOff val="15000"/>
                    </a:schemeClr>
                  </a:solidFill>
                  <a:latin typeface="Anjoman Condensed Bold" panose="00000806000000000000" pitchFamily="2" charset="-78"/>
                  <a:cs typeface="Anjoman Condensed Bold" panose="00000806000000000000" pitchFamily="2" charset="-78"/>
                </a:rPr>
                <a:t>معیارهای جغرافیایی:</a:t>
              </a:r>
              <a:endParaRPr lang="en-ID" sz="14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24" name="Rectangle 23">
            <a:extLst>
              <a:ext uri="{FF2B5EF4-FFF2-40B4-BE49-F238E27FC236}">
                <a16:creationId xmlns:a16="http://schemas.microsoft.com/office/drawing/2014/main" id="{6F749BCD-2F14-2C35-4868-C383919D76DB}"/>
              </a:ext>
            </a:extLst>
          </p:cNvPr>
          <p:cNvSpPr/>
          <p:nvPr/>
        </p:nvSpPr>
        <p:spPr>
          <a:xfrm>
            <a:off x="9639300" y="3018878"/>
            <a:ext cx="2256474" cy="1000274"/>
          </a:xfrm>
          <a:prstGeom prst="rect">
            <a:avLst/>
          </a:prstGeom>
        </p:spPr>
        <p:txBody>
          <a:bodyPr wrap="square">
            <a:spAutoFit/>
          </a:bodyPr>
          <a:lstStyle/>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ناحیه (اقیانوس آرام، کوهستان، شمال غرب...)</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بزرگی شهرستان (</a:t>
            </a:r>
            <a:r>
              <a:rPr lang="en-US" sz="800" dirty="0">
                <a:solidFill>
                  <a:schemeClr val="tx1">
                    <a:lumMod val="50000"/>
                    <a:lumOff val="50000"/>
                  </a:schemeClr>
                </a:solidFill>
                <a:latin typeface="IRANSans(FaNum) Medium" panose="02040503050201020203" pitchFamily="18" charset="-78"/>
                <a:cs typeface="IRANSans(FaNum) Medium" panose="02040503050201020203" pitchFamily="18" charset="-78"/>
              </a:rPr>
              <a:t>A, B, C, D</a:t>
            </a: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a:t>
            </a:r>
            <a:endParaRPr lang="en-US" sz="800" dirty="0">
              <a:solidFill>
                <a:schemeClr val="tx1">
                  <a:lumMod val="50000"/>
                  <a:lumOff val="50000"/>
                </a:schemeClr>
              </a:solidFill>
              <a:latin typeface="IRANSans(FaNum) Medium" panose="02040503050201020203" pitchFamily="18" charset="-78"/>
              <a:cs typeface="IRANSans(FaNum) Medium" panose="02040503050201020203" pitchFamily="18" charset="-78"/>
            </a:endParaRP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بزرگی شهر (زیر 5000 تا بالای 2 میلیون نفر)</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تراکم (شهر، حومه، روستا)</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آب و هوا (شمالی، جنوبی)</a:t>
            </a:r>
          </a:p>
        </p:txBody>
      </p:sp>
      <p:grpSp>
        <p:nvGrpSpPr>
          <p:cNvPr id="25" name="Group 24">
            <a:extLst>
              <a:ext uri="{FF2B5EF4-FFF2-40B4-BE49-F238E27FC236}">
                <a16:creationId xmlns:a16="http://schemas.microsoft.com/office/drawing/2014/main" id="{FDE9445F-48F8-07D7-4E75-1717F53737CD}"/>
              </a:ext>
            </a:extLst>
          </p:cNvPr>
          <p:cNvGrpSpPr/>
          <p:nvPr/>
        </p:nvGrpSpPr>
        <p:grpSpPr>
          <a:xfrm>
            <a:off x="7157434" y="2668515"/>
            <a:ext cx="1662736" cy="350363"/>
            <a:chOff x="3292214" y="3707414"/>
            <a:chExt cx="1662736" cy="350363"/>
          </a:xfrm>
        </p:grpSpPr>
        <p:grpSp>
          <p:nvGrpSpPr>
            <p:cNvPr id="26" name="Group 25">
              <a:extLst>
                <a:ext uri="{FF2B5EF4-FFF2-40B4-BE49-F238E27FC236}">
                  <a16:creationId xmlns:a16="http://schemas.microsoft.com/office/drawing/2014/main" id="{B794EC4F-D8E8-B3A5-F71E-A8399B2535F0}"/>
                </a:ext>
              </a:extLst>
            </p:cNvPr>
            <p:cNvGrpSpPr/>
            <p:nvPr/>
          </p:nvGrpSpPr>
          <p:grpSpPr>
            <a:xfrm>
              <a:off x="3292214" y="4012058"/>
              <a:ext cx="1662736" cy="45719"/>
              <a:chOff x="3292214" y="4012058"/>
              <a:chExt cx="1662736" cy="45719"/>
            </a:xfrm>
          </p:grpSpPr>
          <p:sp>
            <p:nvSpPr>
              <p:cNvPr id="28" name="Rounded Rectangle 127">
                <a:extLst>
                  <a:ext uri="{FF2B5EF4-FFF2-40B4-BE49-F238E27FC236}">
                    <a16:creationId xmlns:a16="http://schemas.microsoft.com/office/drawing/2014/main" id="{EECC98B3-C482-BB8A-C1A7-96F1C32650B0}"/>
                  </a:ext>
                </a:extLst>
              </p:cNvPr>
              <p:cNvSpPr/>
              <p:nvPr/>
            </p:nvSpPr>
            <p:spPr>
              <a:xfrm>
                <a:off x="3292214" y="4012058"/>
                <a:ext cx="1662736"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29" name="Rounded Rectangle 128">
                <a:extLst>
                  <a:ext uri="{FF2B5EF4-FFF2-40B4-BE49-F238E27FC236}">
                    <a16:creationId xmlns:a16="http://schemas.microsoft.com/office/drawing/2014/main" id="{05655642-5316-B336-778B-2899C08D6AE5}"/>
                  </a:ext>
                </a:extLst>
              </p:cNvPr>
              <p:cNvSpPr/>
              <p:nvPr/>
            </p:nvSpPr>
            <p:spPr>
              <a:xfrm>
                <a:off x="3571613" y="4012058"/>
                <a:ext cx="1380175"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27" name="TextBox 26">
              <a:extLst>
                <a:ext uri="{FF2B5EF4-FFF2-40B4-BE49-F238E27FC236}">
                  <a16:creationId xmlns:a16="http://schemas.microsoft.com/office/drawing/2014/main" id="{60D01B75-DF0C-9732-74ED-BB6027F406D3}"/>
                </a:ext>
              </a:extLst>
            </p:cNvPr>
            <p:cNvSpPr txBox="1"/>
            <p:nvPr/>
          </p:nvSpPr>
          <p:spPr>
            <a:xfrm>
              <a:off x="3687018" y="3707414"/>
              <a:ext cx="1264770" cy="215444"/>
            </a:xfrm>
            <a:prstGeom prst="rect">
              <a:avLst/>
            </a:prstGeom>
            <a:noFill/>
          </p:spPr>
          <p:txBody>
            <a:bodyPr wrap="none" lIns="0" tIns="0" rIns="0" bIns="0" rtlCol="0">
              <a:spAutoFit/>
            </a:bodyPr>
            <a:lstStyle/>
            <a:p>
              <a:pPr algn="r" rtl="1"/>
              <a:r>
                <a:rPr lang="fa-IR" sz="1400" b="1" dirty="0">
                  <a:solidFill>
                    <a:schemeClr val="tx1">
                      <a:lumMod val="85000"/>
                      <a:lumOff val="15000"/>
                    </a:schemeClr>
                  </a:solidFill>
                  <a:latin typeface="Anjoman Condensed Bold" panose="00000806000000000000" pitchFamily="2" charset="-78"/>
                  <a:cs typeface="Anjoman Condensed Bold" panose="00000806000000000000" pitchFamily="2" charset="-78"/>
                </a:rPr>
                <a:t>معیارهای دموگرافی:</a:t>
              </a:r>
              <a:endParaRPr lang="en-ID" sz="14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30" name="Rectangle 29">
            <a:extLst>
              <a:ext uri="{FF2B5EF4-FFF2-40B4-BE49-F238E27FC236}">
                <a16:creationId xmlns:a16="http://schemas.microsoft.com/office/drawing/2014/main" id="{4DED56E0-0FB5-D73A-8F3D-E05329F2673A}"/>
              </a:ext>
            </a:extLst>
          </p:cNvPr>
          <p:cNvSpPr/>
          <p:nvPr/>
        </p:nvSpPr>
        <p:spPr>
          <a:xfrm>
            <a:off x="6693884" y="3018878"/>
            <a:ext cx="2256474" cy="1554272"/>
          </a:xfrm>
          <a:prstGeom prst="rect">
            <a:avLst/>
          </a:prstGeom>
        </p:spPr>
        <p:txBody>
          <a:bodyPr wrap="square">
            <a:spAutoFit/>
          </a:bodyPr>
          <a:lstStyle/>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سن (زیر 6 سال تا 65+)</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جنس (مرد، زن)</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تعداد خانوار</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چرخه زندگی خانواده (جوان متأهل، مسن‌تر...)</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درآمد (از زیر 10,000 دلار تا بالای 100,000 دلار)</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شغل (حرفه‌ای، مدیر، فروشنده...)</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تحصیلات</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مذهب، نژاد، ملیت</a:t>
            </a:r>
          </a:p>
        </p:txBody>
      </p:sp>
      <p:grpSp>
        <p:nvGrpSpPr>
          <p:cNvPr id="31" name="Group 30">
            <a:extLst>
              <a:ext uri="{FF2B5EF4-FFF2-40B4-BE49-F238E27FC236}">
                <a16:creationId xmlns:a16="http://schemas.microsoft.com/office/drawing/2014/main" id="{EBC09F2E-D738-FDF5-C25D-D051F6DD19D7}"/>
              </a:ext>
            </a:extLst>
          </p:cNvPr>
          <p:cNvGrpSpPr/>
          <p:nvPr/>
        </p:nvGrpSpPr>
        <p:grpSpPr>
          <a:xfrm>
            <a:off x="10102850" y="4708069"/>
            <a:ext cx="1662736" cy="350363"/>
            <a:chOff x="3292214" y="3707414"/>
            <a:chExt cx="1662736" cy="350363"/>
          </a:xfrm>
        </p:grpSpPr>
        <p:grpSp>
          <p:nvGrpSpPr>
            <p:cNvPr id="32" name="Group 31">
              <a:extLst>
                <a:ext uri="{FF2B5EF4-FFF2-40B4-BE49-F238E27FC236}">
                  <a16:creationId xmlns:a16="http://schemas.microsoft.com/office/drawing/2014/main" id="{90D965A2-16E4-D72D-3513-DFC2D2AA8383}"/>
                </a:ext>
              </a:extLst>
            </p:cNvPr>
            <p:cNvGrpSpPr/>
            <p:nvPr/>
          </p:nvGrpSpPr>
          <p:grpSpPr>
            <a:xfrm>
              <a:off x="3292214" y="4012058"/>
              <a:ext cx="1662736" cy="45719"/>
              <a:chOff x="3292214" y="4012058"/>
              <a:chExt cx="1662736" cy="45719"/>
            </a:xfrm>
          </p:grpSpPr>
          <p:sp>
            <p:nvSpPr>
              <p:cNvPr id="34" name="Rounded Rectangle 127">
                <a:extLst>
                  <a:ext uri="{FF2B5EF4-FFF2-40B4-BE49-F238E27FC236}">
                    <a16:creationId xmlns:a16="http://schemas.microsoft.com/office/drawing/2014/main" id="{CB5DE8D6-DD8F-5171-1E0B-7D6613828132}"/>
                  </a:ext>
                </a:extLst>
              </p:cNvPr>
              <p:cNvSpPr/>
              <p:nvPr/>
            </p:nvSpPr>
            <p:spPr>
              <a:xfrm>
                <a:off x="3292214" y="4012058"/>
                <a:ext cx="1662736"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35" name="Rounded Rectangle 128">
                <a:extLst>
                  <a:ext uri="{FF2B5EF4-FFF2-40B4-BE49-F238E27FC236}">
                    <a16:creationId xmlns:a16="http://schemas.microsoft.com/office/drawing/2014/main" id="{CE706DC8-7600-2253-5FEE-143B2F216050}"/>
                  </a:ext>
                </a:extLst>
              </p:cNvPr>
              <p:cNvSpPr/>
              <p:nvPr/>
            </p:nvSpPr>
            <p:spPr>
              <a:xfrm>
                <a:off x="3571613" y="4012058"/>
                <a:ext cx="1380175"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33" name="TextBox 32">
              <a:extLst>
                <a:ext uri="{FF2B5EF4-FFF2-40B4-BE49-F238E27FC236}">
                  <a16:creationId xmlns:a16="http://schemas.microsoft.com/office/drawing/2014/main" id="{FBA13626-ED4B-018B-B704-22063F33135D}"/>
                </a:ext>
              </a:extLst>
            </p:cNvPr>
            <p:cNvSpPr txBox="1"/>
            <p:nvPr/>
          </p:nvSpPr>
          <p:spPr>
            <a:xfrm>
              <a:off x="3879379" y="3707414"/>
              <a:ext cx="1072409" cy="215444"/>
            </a:xfrm>
            <a:prstGeom prst="rect">
              <a:avLst/>
            </a:prstGeom>
            <a:noFill/>
          </p:spPr>
          <p:txBody>
            <a:bodyPr wrap="none" lIns="0" tIns="0" rIns="0" bIns="0" rtlCol="0">
              <a:spAutoFit/>
            </a:bodyPr>
            <a:lstStyle/>
            <a:p>
              <a:pPr algn="r" rtl="1"/>
              <a:r>
                <a:rPr lang="fa-IR" sz="1400" b="1" dirty="0">
                  <a:solidFill>
                    <a:schemeClr val="tx1">
                      <a:lumMod val="85000"/>
                      <a:lumOff val="15000"/>
                    </a:schemeClr>
                  </a:solidFill>
                  <a:latin typeface="Anjoman Condensed Bold" panose="00000806000000000000" pitchFamily="2" charset="-78"/>
                  <a:cs typeface="Anjoman Condensed Bold" panose="00000806000000000000" pitchFamily="2" charset="-78"/>
                </a:rPr>
                <a:t>معیارهای رفتاری:</a:t>
              </a:r>
              <a:endParaRPr lang="en-ID" sz="14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36" name="Rectangle 35">
            <a:extLst>
              <a:ext uri="{FF2B5EF4-FFF2-40B4-BE49-F238E27FC236}">
                <a16:creationId xmlns:a16="http://schemas.microsoft.com/office/drawing/2014/main" id="{A3BE47C0-C843-53BC-F6D9-6E5009AECC13}"/>
              </a:ext>
            </a:extLst>
          </p:cNvPr>
          <p:cNvSpPr/>
          <p:nvPr/>
        </p:nvSpPr>
        <p:spPr>
          <a:xfrm>
            <a:off x="9096407" y="5058432"/>
            <a:ext cx="2799367" cy="1369606"/>
          </a:xfrm>
          <a:prstGeom prst="rect">
            <a:avLst/>
          </a:prstGeom>
        </p:spPr>
        <p:txBody>
          <a:bodyPr wrap="square">
            <a:spAutoFit/>
          </a:bodyPr>
          <a:lstStyle/>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استفاده یا موقعیت (معمولی یا ویژه)</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منفعت مورد انتظار (کیفیت، خدمت، اقتصادی)</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وضع مصرف‌کننده (استفاده نمی‌کند، قبلاً کرده، الآن می‌کند...)</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میزان مصرف (کم، متوسط، بسیار زیاد)</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میزان وفاداری (هیچ، متوسط، خیلی قوی)</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آمادگی (ناآگاه، آگاه، متعلقه...)</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نگرش به محصول</a:t>
            </a:r>
          </a:p>
        </p:txBody>
      </p:sp>
      <p:grpSp>
        <p:nvGrpSpPr>
          <p:cNvPr id="37" name="Group 36">
            <a:extLst>
              <a:ext uri="{FF2B5EF4-FFF2-40B4-BE49-F238E27FC236}">
                <a16:creationId xmlns:a16="http://schemas.microsoft.com/office/drawing/2014/main" id="{C627ED88-40AB-CA25-7F78-3818FC8B3EEB}"/>
              </a:ext>
            </a:extLst>
          </p:cNvPr>
          <p:cNvGrpSpPr/>
          <p:nvPr/>
        </p:nvGrpSpPr>
        <p:grpSpPr>
          <a:xfrm>
            <a:off x="7085939" y="4708069"/>
            <a:ext cx="1662736" cy="350363"/>
            <a:chOff x="3292214" y="3707414"/>
            <a:chExt cx="1662736" cy="350363"/>
          </a:xfrm>
        </p:grpSpPr>
        <p:grpSp>
          <p:nvGrpSpPr>
            <p:cNvPr id="38" name="Group 37">
              <a:extLst>
                <a:ext uri="{FF2B5EF4-FFF2-40B4-BE49-F238E27FC236}">
                  <a16:creationId xmlns:a16="http://schemas.microsoft.com/office/drawing/2014/main" id="{39D1F7C5-7F8D-FAD0-6AE8-DFB5B26C1DB2}"/>
                </a:ext>
              </a:extLst>
            </p:cNvPr>
            <p:cNvGrpSpPr/>
            <p:nvPr/>
          </p:nvGrpSpPr>
          <p:grpSpPr>
            <a:xfrm>
              <a:off x="3292214" y="4012058"/>
              <a:ext cx="1662736" cy="45719"/>
              <a:chOff x="3292214" y="4012058"/>
              <a:chExt cx="1662736" cy="45719"/>
            </a:xfrm>
          </p:grpSpPr>
          <p:sp>
            <p:nvSpPr>
              <p:cNvPr id="40" name="Rounded Rectangle 127">
                <a:extLst>
                  <a:ext uri="{FF2B5EF4-FFF2-40B4-BE49-F238E27FC236}">
                    <a16:creationId xmlns:a16="http://schemas.microsoft.com/office/drawing/2014/main" id="{166B578E-BA82-9F96-3421-868B3553952D}"/>
                  </a:ext>
                </a:extLst>
              </p:cNvPr>
              <p:cNvSpPr/>
              <p:nvPr/>
            </p:nvSpPr>
            <p:spPr>
              <a:xfrm>
                <a:off x="3292214" y="4012058"/>
                <a:ext cx="1662736"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41" name="Rounded Rectangle 128">
                <a:extLst>
                  <a:ext uri="{FF2B5EF4-FFF2-40B4-BE49-F238E27FC236}">
                    <a16:creationId xmlns:a16="http://schemas.microsoft.com/office/drawing/2014/main" id="{FA3D0E6D-EC9E-2A5B-6138-11EF40C18FE2}"/>
                  </a:ext>
                </a:extLst>
              </p:cNvPr>
              <p:cNvSpPr/>
              <p:nvPr/>
            </p:nvSpPr>
            <p:spPr>
              <a:xfrm>
                <a:off x="3571613" y="4012058"/>
                <a:ext cx="1380175"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39" name="TextBox 38">
              <a:extLst>
                <a:ext uri="{FF2B5EF4-FFF2-40B4-BE49-F238E27FC236}">
                  <a16:creationId xmlns:a16="http://schemas.microsoft.com/office/drawing/2014/main" id="{A52CDAD7-689E-33E2-8ED4-380789293676}"/>
                </a:ext>
              </a:extLst>
            </p:cNvPr>
            <p:cNvSpPr txBox="1"/>
            <p:nvPr/>
          </p:nvSpPr>
          <p:spPr>
            <a:xfrm>
              <a:off x="3550762" y="3707414"/>
              <a:ext cx="1401026" cy="215444"/>
            </a:xfrm>
            <a:prstGeom prst="rect">
              <a:avLst/>
            </a:prstGeom>
            <a:noFill/>
          </p:spPr>
          <p:txBody>
            <a:bodyPr wrap="none" lIns="0" tIns="0" rIns="0" bIns="0" rtlCol="0">
              <a:spAutoFit/>
            </a:bodyPr>
            <a:lstStyle/>
            <a:p>
              <a:pPr algn="r" rtl="1"/>
              <a:r>
                <a:rPr lang="fa-IR" sz="1400" b="1" dirty="0">
                  <a:solidFill>
                    <a:schemeClr val="tx1">
                      <a:lumMod val="85000"/>
                      <a:lumOff val="15000"/>
                    </a:schemeClr>
                  </a:solidFill>
                  <a:latin typeface="Anjoman Condensed Bold" panose="00000806000000000000" pitchFamily="2" charset="-78"/>
                  <a:cs typeface="Anjoman Condensed Bold" panose="00000806000000000000" pitchFamily="2" charset="-78"/>
                </a:rPr>
                <a:t>معیارهای روانشناختی:</a:t>
              </a:r>
              <a:endParaRPr lang="en-ID" sz="14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42" name="Rectangle 41">
            <a:extLst>
              <a:ext uri="{FF2B5EF4-FFF2-40B4-BE49-F238E27FC236}">
                <a16:creationId xmlns:a16="http://schemas.microsoft.com/office/drawing/2014/main" id="{1987671F-809A-EBBE-FBC7-12EF630BD9D9}"/>
              </a:ext>
            </a:extLst>
          </p:cNvPr>
          <p:cNvSpPr/>
          <p:nvPr/>
        </p:nvSpPr>
        <p:spPr>
          <a:xfrm>
            <a:off x="6622389" y="5058432"/>
            <a:ext cx="2256474" cy="630942"/>
          </a:xfrm>
          <a:prstGeom prst="rect">
            <a:avLst/>
          </a:prstGeom>
        </p:spPr>
        <p:txBody>
          <a:bodyPr wrap="square">
            <a:spAutoFit/>
          </a:bodyPr>
          <a:lstStyle/>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طبقه اجتماعی</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شخصیت</a:t>
            </a:r>
          </a:p>
          <a:p>
            <a:pPr marL="228600" indent="-114300" algn="r" rtl="1">
              <a:lnSpc>
                <a:spcPct val="150000"/>
              </a:lnSpc>
              <a:buFont typeface="+mj-lt"/>
              <a:buAutoNum type="arabicPeriod"/>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سبک زندگی</a:t>
            </a:r>
          </a:p>
        </p:txBody>
      </p:sp>
      <p:sp>
        <p:nvSpPr>
          <p:cNvPr id="45" name="TextBox 44">
            <a:extLst>
              <a:ext uri="{FF2B5EF4-FFF2-40B4-BE49-F238E27FC236}">
                <a16:creationId xmlns:a16="http://schemas.microsoft.com/office/drawing/2014/main" id="{764CF3B0-F1D0-B3A8-2984-E6E7A5168932}"/>
              </a:ext>
            </a:extLst>
          </p:cNvPr>
          <p:cNvSpPr txBox="1"/>
          <p:nvPr/>
        </p:nvSpPr>
        <p:spPr>
          <a:xfrm>
            <a:off x="412069" y="6026793"/>
            <a:ext cx="6442789" cy="621324"/>
          </a:xfrm>
          <a:prstGeom prst="rect">
            <a:avLst/>
          </a:prstGeom>
          <a:noFill/>
        </p:spPr>
        <p:txBody>
          <a:bodyPr wrap="none" rtlCol="0">
            <a:spAutoFit/>
          </a:bodyPr>
          <a:lstStyle/>
          <a:p>
            <a:pPr algn="r">
              <a:lnSpc>
                <a:spcPct val="150000"/>
              </a:lnSpc>
            </a:pPr>
            <a:r>
              <a:rPr lang="fa-IR" sz="2500" dirty="0">
                <a:solidFill>
                  <a:srgbClr val="3D8D99"/>
                </a:solidFill>
                <a:latin typeface="Anjoman Condensed Black" panose="00000A06000000000000" pitchFamily="2" charset="-78"/>
                <a:cs typeface="Anjoman Condensed Black" panose="00000A06000000000000" pitchFamily="2" charset="-78"/>
              </a:rPr>
              <a:t>ماتریس بخش‌بندی  </a:t>
            </a:r>
            <a:r>
              <a:rPr lang="fa-IR" sz="2000" dirty="0">
                <a:latin typeface="Anjoman Condensed Black" panose="00000A06000000000000" pitchFamily="2" charset="-78"/>
                <a:cs typeface="Anjoman Condensed Black" panose="00000A06000000000000" pitchFamily="2" charset="-78"/>
              </a:rPr>
              <a:t>یک استراتژی قدرتمند برای  </a:t>
            </a:r>
            <a:r>
              <a:rPr lang="fa-IR" sz="2500" dirty="0">
                <a:solidFill>
                  <a:srgbClr val="FF9E00"/>
                </a:solidFill>
                <a:latin typeface="Anjoman Condensed Black" panose="00000A06000000000000" pitchFamily="2" charset="-78"/>
                <a:cs typeface="Anjoman Condensed Black" panose="00000A06000000000000" pitchFamily="2" charset="-78"/>
              </a:rPr>
              <a:t>موفقیت بازار</a:t>
            </a:r>
            <a:endParaRPr lang="fa-IR" sz="2000" dirty="0">
              <a:latin typeface="Anjoman Condensed Black" panose="00000A06000000000000" pitchFamily="2" charset="-78"/>
              <a:cs typeface="Anjoman Condensed Black" panose="00000A06000000000000" pitchFamily="2" charset="-78"/>
            </a:endParaRPr>
          </a:p>
        </p:txBody>
      </p:sp>
    </p:spTree>
    <p:extLst>
      <p:ext uri="{BB962C8B-B14F-4D97-AF65-F5344CB8AC3E}">
        <p14:creationId xmlns:p14="http://schemas.microsoft.com/office/powerpoint/2010/main" val="167702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68014D4-4826-BAF7-8BD9-2790289793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28" b="428"/>
          <a:stretch>
            <a:fillRect/>
          </a:stretch>
        </p:blipFill>
        <p:spPr/>
      </p:pic>
      <p:sp>
        <p:nvSpPr>
          <p:cNvPr id="4" name="Rectangle 3">
            <a:extLst>
              <a:ext uri="{FF2B5EF4-FFF2-40B4-BE49-F238E27FC236}">
                <a16:creationId xmlns:a16="http://schemas.microsoft.com/office/drawing/2014/main" id="{25DD8F2A-942C-4B4E-B551-6E8F179444B2}"/>
              </a:ext>
            </a:extLst>
          </p:cNvPr>
          <p:cNvSpPr/>
          <p:nvPr/>
        </p:nvSpPr>
        <p:spPr>
          <a:xfrm>
            <a:off x="0" y="484701"/>
            <a:ext cx="7170057" cy="1683658"/>
          </a:xfrm>
          <a:prstGeom prst="rect">
            <a:avLst/>
          </a:prstGeom>
          <a:solidFill>
            <a:schemeClr val="bg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TextBox 18">
            <a:extLst>
              <a:ext uri="{FF2B5EF4-FFF2-40B4-BE49-F238E27FC236}">
                <a16:creationId xmlns:a16="http://schemas.microsoft.com/office/drawing/2014/main" id="{194D469C-9B7D-C5ED-F94F-AC977A87E744}"/>
              </a:ext>
            </a:extLst>
          </p:cNvPr>
          <p:cNvSpPr txBox="1"/>
          <p:nvPr/>
        </p:nvSpPr>
        <p:spPr>
          <a:xfrm>
            <a:off x="2925439" y="596800"/>
            <a:ext cx="3320140" cy="727122"/>
          </a:xfrm>
          <a:prstGeom prst="rect">
            <a:avLst/>
          </a:prstGeom>
          <a:noFill/>
        </p:spPr>
        <p:txBody>
          <a:bodyPr wrap="none" rtlCol="0">
            <a:spAutoFit/>
          </a:bodyPr>
          <a:lstStyle/>
          <a:p>
            <a:pPr algn="r">
              <a:lnSpc>
                <a:spcPct val="150000"/>
              </a:lnSpc>
            </a:pPr>
            <a:r>
              <a:rPr lang="fa-IR" sz="3000" dirty="0">
                <a:latin typeface="Anjoman Condensed Black" panose="00000A06000000000000" pitchFamily="2" charset="-78"/>
                <a:cs typeface="Anjoman Condensed Black" panose="00000A06000000000000" pitchFamily="2" charset="-78"/>
              </a:rPr>
              <a:t>تعیین </a:t>
            </a:r>
            <a:r>
              <a:rPr lang="fa-IR" sz="3000" dirty="0">
                <a:solidFill>
                  <a:srgbClr val="3D8D99"/>
                </a:solidFill>
                <a:latin typeface="Anjoman Condensed Black" panose="00000A06000000000000" pitchFamily="2" charset="-78"/>
                <a:cs typeface="Anjoman Condensed Black" panose="00000A06000000000000" pitchFamily="2" charset="-78"/>
              </a:rPr>
              <a:t>جایگاه محصول</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20" name="Rectangle 19">
            <a:extLst>
              <a:ext uri="{FF2B5EF4-FFF2-40B4-BE49-F238E27FC236}">
                <a16:creationId xmlns:a16="http://schemas.microsoft.com/office/drawing/2014/main" id="{EF51DDC3-3F65-ABF1-06D4-518BC3EA8BC6}"/>
              </a:ext>
            </a:extLst>
          </p:cNvPr>
          <p:cNvSpPr/>
          <p:nvPr/>
        </p:nvSpPr>
        <p:spPr>
          <a:xfrm>
            <a:off x="389728" y="1345026"/>
            <a:ext cx="5855850" cy="388568"/>
          </a:xfrm>
          <a:prstGeom prst="rect">
            <a:avLst/>
          </a:prstGeom>
        </p:spPr>
        <p:txBody>
          <a:bodyPr wrap="square">
            <a:spAutoFit/>
          </a:bodyPr>
          <a:lstStyle/>
          <a:p>
            <a:pPr algn="r">
              <a:lnSpc>
                <a:spcPct val="150000"/>
              </a:lnSpc>
            </a:pPr>
            <a:r>
              <a:rPr lang="fa-IR" sz="1400" dirty="0">
                <a:latin typeface="Anjoman Condensed Bold" panose="00000806000000000000" pitchFamily="2" charset="-78"/>
                <a:cs typeface="Anjoman Condensed Bold" panose="00000806000000000000" pitchFamily="2" charset="-78"/>
              </a:rPr>
              <a:t>ایجاد تصویر یا هویت خاصی از محصول در ذهن مشتریان به طوری که متمایز و برتر از رقبا باشد</a:t>
            </a:r>
          </a:p>
        </p:txBody>
      </p:sp>
      <p:sp>
        <p:nvSpPr>
          <p:cNvPr id="21" name="TextBox 20">
            <a:extLst>
              <a:ext uri="{FF2B5EF4-FFF2-40B4-BE49-F238E27FC236}">
                <a16:creationId xmlns:a16="http://schemas.microsoft.com/office/drawing/2014/main" id="{6E9B3A12-4C78-8FA3-407B-8E0C3DF28392}"/>
              </a:ext>
            </a:extLst>
          </p:cNvPr>
          <p:cNvSpPr txBox="1"/>
          <p:nvPr/>
        </p:nvSpPr>
        <p:spPr>
          <a:xfrm rot="5400000">
            <a:off x="7892157" y="2707134"/>
            <a:ext cx="7027886" cy="1361911"/>
          </a:xfrm>
          <a:prstGeom prst="rect">
            <a:avLst/>
          </a:prstGeom>
          <a:noFill/>
        </p:spPr>
        <p:txBody>
          <a:bodyPr wrap="none" rtlCol="0">
            <a:spAutoFit/>
          </a:bodyPr>
          <a:lstStyle/>
          <a:p>
            <a:pPr algn="r">
              <a:lnSpc>
                <a:spcPct val="150000"/>
              </a:lnSpc>
            </a:pPr>
            <a:r>
              <a:rPr lang="en-US" sz="6000" dirty="0">
                <a:ln w="0"/>
                <a:solidFill>
                  <a:schemeClr val="accent1"/>
                </a:solidFill>
                <a:effectLst>
                  <a:outerShdw blurRad="38100" dist="25400" dir="5400000" algn="ctr" rotWithShape="0">
                    <a:srgbClr val="6E747A">
                      <a:alpha val="43000"/>
                    </a:srgbClr>
                  </a:outerShdw>
                </a:effectLst>
                <a:latin typeface="Anjoman Condensed Black" panose="00000A06000000000000" pitchFamily="2" charset="-78"/>
                <a:cs typeface="Anjoman Condensed Black" panose="00000A06000000000000" pitchFamily="2" charset="-78"/>
              </a:rPr>
              <a:t>Product</a:t>
            </a:r>
            <a:r>
              <a:rPr lang="fa-IR" sz="6000" dirty="0">
                <a:ln w="0"/>
                <a:solidFill>
                  <a:schemeClr val="accent1"/>
                </a:solidFill>
                <a:effectLst>
                  <a:outerShdw blurRad="38100" dist="25400" dir="5400000" algn="ctr" rotWithShape="0">
                    <a:srgbClr val="6E747A">
                      <a:alpha val="43000"/>
                    </a:srgbClr>
                  </a:outerShdw>
                </a:effectLst>
                <a:latin typeface="Anjoman Condensed Black" panose="00000A06000000000000" pitchFamily="2" charset="-78"/>
                <a:cs typeface="Anjoman Condensed Black" panose="00000A06000000000000" pitchFamily="2" charset="-78"/>
              </a:rPr>
              <a:t>  </a:t>
            </a:r>
            <a:r>
              <a:rPr lang="en-US" sz="6000" dirty="0">
                <a:ln w="0"/>
                <a:solidFill>
                  <a:schemeClr val="accent1"/>
                </a:solidFill>
                <a:effectLst>
                  <a:outerShdw blurRad="38100" dist="25400" dir="5400000" algn="ctr" rotWithShape="0">
                    <a:srgbClr val="6E747A">
                      <a:alpha val="43000"/>
                    </a:srgbClr>
                  </a:outerShdw>
                </a:effectLst>
                <a:latin typeface="Anjoman Condensed Black" panose="00000A06000000000000" pitchFamily="2" charset="-78"/>
                <a:cs typeface="Anjoman Condensed Black" panose="00000A06000000000000" pitchFamily="2" charset="-78"/>
              </a:rPr>
              <a:t> Positioning</a:t>
            </a:r>
            <a:endParaRPr lang="en-ID" sz="6000" dirty="0">
              <a:ln w="0"/>
              <a:solidFill>
                <a:schemeClr val="accent1"/>
              </a:solidFill>
              <a:effectLst>
                <a:outerShdw blurRad="38100" dist="25400" dir="5400000" algn="ctr" rotWithShape="0">
                  <a:srgbClr val="6E747A">
                    <a:alpha val="43000"/>
                  </a:srgbClr>
                </a:outerShdw>
              </a:effectLst>
              <a:latin typeface="Anjoman Condensed Black" panose="00000A06000000000000" pitchFamily="2" charset="-78"/>
              <a:cs typeface="Anjoman Condensed Black" panose="00000A06000000000000" pitchFamily="2" charset="-78"/>
            </a:endParaRPr>
          </a:p>
        </p:txBody>
      </p:sp>
      <p:grpSp>
        <p:nvGrpSpPr>
          <p:cNvPr id="22" name="Group 21">
            <a:extLst>
              <a:ext uri="{FF2B5EF4-FFF2-40B4-BE49-F238E27FC236}">
                <a16:creationId xmlns:a16="http://schemas.microsoft.com/office/drawing/2014/main" id="{19CACCB9-8B2D-ECA0-3A9B-DED031E5D2CE}"/>
              </a:ext>
            </a:extLst>
          </p:cNvPr>
          <p:cNvGrpSpPr/>
          <p:nvPr/>
        </p:nvGrpSpPr>
        <p:grpSpPr>
          <a:xfrm>
            <a:off x="3185160" y="2593919"/>
            <a:ext cx="2340493" cy="350363"/>
            <a:chOff x="2614457" y="3707414"/>
            <a:chExt cx="2340493" cy="350363"/>
          </a:xfrm>
        </p:grpSpPr>
        <p:grpSp>
          <p:nvGrpSpPr>
            <p:cNvPr id="23" name="Group 22">
              <a:extLst>
                <a:ext uri="{FF2B5EF4-FFF2-40B4-BE49-F238E27FC236}">
                  <a16:creationId xmlns:a16="http://schemas.microsoft.com/office/drawing/2014/main" id="{A218E03F-35D9-5B7D-AA5B-6A0D5538BF3E}"/>
                </a:ext>
              </a:extLst>
            </p:cNvPr>
            <p:cNvGrpSpPr/>
            <p:nvPr/>
          </p:nvGrpSpPr>
          <p:grpSpPr>
            <a:xfrm>
              <a:off x="2614457" y="4012058"/>
              <a:ext cx="2340493" cy="45719"/>
              <a:chOff x="2614457" y="4012058"/>
              <a:chExt cx="2340493" cy="45719"/>
            </a:xfrm>
          </p:grpSpPr>
          <p:sp>
            <p:nvSpPr>
              <p:cNvPr id="25" name="Rounded Rectangle 127">
                <a:extLst>
                  <a:ext uri="{FF2B5EF4-FFF2-40B4-BE49-F238E27FC236}">
                    <a16:creationId xmlns:a16="http://schemas.microsoft.com/office/drawing/2014/main" id="{DFBB265C-7641-F374-0D39-2CB2FFB4196D}"/>
                  </a:ext>
                </a:extLst>
              </p:cNvPr>
              <p:cNvSpPr/>
              <p:nvPr/>
            </p:nvSpPr>
            <p:spPr>
              <a:xfrm>
                <a:off x="2614457" y="4012058"/>
                <a:ext cx="2340493"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26" name="Rounded Rectangle 128">
                <a:extLst>
                  <a:ext uri="{FF2B5EF4-FFF2-40B4-BE49-F238E27FC236}">
                    <a16:creationId xmlns:a16="http://schemas.microsoft.com/office/drawing/2014/main" id="{8328B9DD-F717-C089-30F2-5AE9895D9D1F}"/>
                  </a:ext>
                </a:extLst>
              </p:cNvPr>
              <p:cNvSpPr/>
              <p:nvPr/>
            </p:nvSpPr>
            <p:spPr>
              <a:xfrm>
                <a:off x="2911637" y="4012058"/>
                <a:ext cx="2040151"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24" name="TextBox 23">
              <a:extLst>
                <a:ext uri="{FF2B5EF4-FFF2-40B4-BE49-F238E27FC236}">
                  <a16:creationId xmlns:a16="http://schemas.microsoft.com/office/drawing/2014/main" id="{CBBFE1ED-8972-49D5-77B8-2C82A31AFCD2}"/>
                </a:ext>
              </a:extLst>
            </p:cNvPr>
            <p:cNvSpPr txBox="1"/>
            <p:nvPr/>
          </p:nvSpPr>
          <p:spPr>
            <a:xfrm>
              <a:off x="3796022" y="3707414"/>
              <a:ext cx="1155766" cy="215444"/>
            </a:xfrm>
            <a:prstGeom prst="rect">
              <a:avLst/>
            </a:prstGeom>
            <a:noFill/>
          </p:spPr>
          <p:txBody>
            <a:bodyPr wrap="none" lIns="0" tIns="0" rIns="0" bIns="0" rtlCol="0">
              <a:spAutoFit/>
            </a:bodyPr>
            <a:lstStyle/>
            <a:p>
              <a:pPr algn="r" rtl="1"/>
              <a:r>
                <a:rPr lang="fa-IR" sz="1400" b="1" dirty="0">
                  <a:solidFill>
                    <a:schemeClr val="tx1">
                      <a:lumMod val="85000"/>
                      <a:lumOff val="15000"/>
                    </a:schemeClr>
                  </a:solidFill>
                  <a:latin typeface="Anjoman Condensed Bold" panose="00000806000000000000" pitchFamily="2" charset="-78"/>
                  <a:cs typeface="Anjoman Condensed Bold" panose="00000806000000000000" pitchFamily="2" charset="-78"/>
                </a:rPr>
                <a:t>تعریف جایگاه یابی</a:t>
              </a:r>
              <a:endParaRPr lang="en-ID" sz="14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27" name="Rectangle 26">
            <a:extLst>
              <a:ext uri="{FF2B5EF4-FFF2-40B4-BE49-F238E27FC236}">
                <a16:creationId xmlns:a16="http://schemas.microsoft.com/office/drawing/2014/main" id="{33BFDD38-DCA0-567D-A39C-3924CF9852CE}"/>
              </a:ext>
            </a:extLst>
          </p:cNvPr>
          <p:cNvSpPr/>
          <p:nvPr/>
        </p:nvSpPr>
        <p:spPr>
          <a:xfrm>
            <a:off x="1684020" y="2944282"/>
            <a:ext cx="4055641" cy="800219"/>
          </a:xfrm>
          <a:prstGeom prst="rect">
            <a:avLst/>
          </a:prstGeom>
        </p:spPr>
        <p:txBody>
          <a:bodyPr wrap="square">
            <a:spAutoFit/>
          </a:bodyPr>
          <a:lstStyle/>
          <a:p>
            <a:pPr marL="285750" indent="-171450" algn="r" rtl="1">
              <a:lnSpc>
                <a:spcPct val="200000"/>
              </a:lnSpc>
              <a:buFont typeface="Wingdings" panose="05000000000000000000" pitchFamily="2" charset="2"/>
              <a:buChar char="q"/>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ایجاد تصویر یا هویت خاصی از محصول در ذهن مشتریان</a:t>
            </a:r>
          </a:p>
          <a:p>
            <a:pPr marL="288925" algn="r" rtl="1">
              <a:lnSpc>
                <a:spcPct val="200000"/>
              </a:lnSpc>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 به طوری که متمایز و برتر از رقبا باشد</a:t>
            </a:r>
          </a:p>
          <a:p>
            <a:pPr marL="288925" algn="r" rtl="1">
              <a:lnSpc>
                <a:spcPct val="200000"/>
              </a:lnSpc>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 صرفاً محصول خود را نه، بلکه تصویری که مشتری از آن دارد را تغییر می‌دهید</a:t>
            </a:r>
          </a:p>
        </p:txBody>
      </p:sp>
      <p:grpSp>
        <p:nvGrpSpPr>
          <p:cNvPr id="35" name="Group 34">
            <a:extLst>
              <a:ext uri="{FF2B5EF4-FFF2-40B4-BE49-F238E27FC236}">
                <a16:creationId xmlns:a16="http://schemas.microsoft.com/office/drawing/2014/main" id="{77D150EA-358E-1014-694A-E3235C544961}"/>
              </a:ext>
            </a:extLst>
          </p:cNvPr>
          <p:cNvGrpSpPr/>
          <p:nvPr/>
        </p:nvGrpSpPr>
        <p:grpSpPr>
          <a:xfrm>
            <a:off x="3311635" y="4284113"/>
            <a:ext cx="2340493" cy="350363"/>
            <a:chOff x="2614457" y="3707414"/>
            <a:chExt cx="2340493" cy="350363"/>
          </a:xfrm>
        </p:grpSpPr>
        <p:grpSp>
          <p:nvGrpSpPr>
            <p:cNvPr id="36" name="Group 35">
              <a:extLst>
                <a:ext uri="{FF2B5EF4-FFF2-40B4-BE49-F238E27FC236}">
                  <a16:creationId xmlns:a16="http://schemas.microsoft.com/office/drawing/2014/main" id="{90358128-57D7-C5A2-FC8D-B41685D145AA}"/>
                </a:ext>
              </a:extLst>
            </p:cNvPr>
            <p:cNvGrpSpPr/>
            <p:nvPr/>
          </p:nvGrpSpPr>
          <p:grpSpPr>
            <a:xfrm>
              <a:off x="2614457" y="4012058"/>
              <a:ext cx="2340493" cy="45719"/>
              <a:chOff x="2614457" y="4012058"/>
              <a:chExt cx="2340493" cy="45719"/>
            </a:xfrm>
          </p:grpSpPr>
          <p:sp>
            <p:nvSpPr>
              <p:cNvPr id="38" name="Rounded Rectangle 127">
                <a:extLst>
                  <a:ext uri="{FF2B5EF4-FFF2-40B4-BE49-F238E27FC236}">
                    <a16:creationId xmlns:a16="http://schemas.microsoft.com/office/drawing/2014/main" id="{63B357E7-1195-B8CF-09D0-62F680243BD3}"/>
                  </a:ext>
                </a:extLst>
              </p:cNvPr>
              <p:cNvSpPr/>
              <p:nvPr/>
            </p:nvSpPr>
            <p:spPr>
              <a:xfrm>
                <a:off x="2614457" y="4012058"/>
                <a:ext cx="2340493"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39" name="Rounded Rectangle 128">
                <a:extLst>
                  <a:ext uri="{FF2B5EF4-FFF2-40B4-BE49-F238E27FC236}">
                    <a16:creationId xmlns:a16="http://schemas.microsoft.com/office/drawing/2014/main" id="{89BCCB20-E80F-19D1-8B15-DBD1C102A399}"/>
                  </a:ext>
                </a:extLst>
              </p:cNvPr>
              <p:cNvSpPr/>
              <p:nvPr/>
            </p:nvSpPr>
            <p:spPr>
              <a:xfrm>
                <a:off x="2911637" y="4012058"/>
                <a:ext cx="2040151"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37" name="TextBox 36">
              <a:extLst>
                <a:ext uri="{FF2B5EF4-FFF2-40B4-BE49-F238E27FC236}">
                  <a16:creationId xmlns:a16="http://schemas.microsoft.com/office/drawing/2014/main" id="{B7EADC5F-CF1D-707C-3561-38022D0D7BDE}"/>
                </a:ext>
              </a:extLst>
            </p:cNvPr>
            <p:cNvSpPr txBox="1"/>
            <p:nvPr/>
          </p:nvSpPr>
          <p:spPr>
            <a:xfrm>
              <a:off x="3005742" y="3707414"/>
              <a:ext cx="1946046" cy="215444"/>
            </a:xfrm>
            <a:prstGeom prst="rect">
              <a:avLst/>
            </a:prstGeom>
            <a:noFill/>
          </p:spPr>
          <p:txBody>
            <a:bodyPr wrap="none" lIns="0" tIns="0" rIns="0" bIns="0" rtlCol="0">
              <a:spAutoFit/>
            </a:bodyPr>
            <a:lstStyle/>
            <a:p>
              <a:pPr algn="r" rtl="1"/>
              <a:r>
                <a:rPr lang="fa-IR" sz="1400" b="1" dirty="0">
                  <a:solidFill>
                    <a:schemeClr val="tx1">
                      <a:lumMod val="85000"/>
                      <a:lumOff val="15000"/>
                    </a:schemeClr>
                  </a:solidFill>
                  <a:latin typeface="Anjoman Condensed Bold" panose="00000806000000000000" pitchFamily="2" charset="-78"/>
                  <a:cs typeface="Anjoman Condensed Bold" panose="00000806000000000000" pitchFamily="2" charset="-78"/>
                </a:rPr>
                <a:t>تفاوت بخش بندی و جایگاه یابی</a:t>
              </a:r>
              <a:endParaRPr lang="en-ID" sz="14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40" name="Rectangle 39">
            <a:extLst>
              <a:ext uri="{FF2B5EF4-FFF2-40B4-BE49-F238E27FC236}">
                <a16:creationId xmlns:a16="http://schemas.microsoft.com/office/drawing/2014/main" id="{5296BDE8-8F29-92EA-872E-D3B105B7F5B9}"/>
              </a:ext>
            </a:extLst>
          </p:cNvPr>
          <p:cNvSpPr/>
          <p:nvPr/>
        </p:nvSpPr>
        <p:spPr>
          <a:xfrm>
            <a:off x="3311635" y="4634476"/>
            <a:ext cx="2554501" cy="553998"/>
          </a:xfrm>
          <a:prstGeom prst="rect">
            <a:avLst/>
          </a:prstGeom>
        </p:spPr>
        <p:txBody>
          <a:bodyPr wrap="square">
            <a:spAutoFit/>
          </a:bodyPr>
          <a:lstStyle/>
          <a:p>
            <a:pPr marL="285750" indent="-171450" algn="r" rtl="1">
              <a:lnSpc>
                <a:spcPct val="200000"/>
              </a:lnSpc>
              <a:buFont typeface="Wingdings" panose="05000000000000000000" pitchFamily="2" charset="2"/>
              <a:buChar char="q"/>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بخش بندی: کی؟ چه کسی؟ (کدام گروه از مشتریان)</a:t>
            </a:r>
          </a:p>
          <a:p>
            <a:pPr marL="285750" indent="-171450" algn="r" rtl="1">
              <a:lnSpc>
                <a:spcPct val="200000"/>
              </a:lnSpc>
              <a:buFont typeface="Wingdings" panose="05000000000000000000" pitchFamily="2" charset="2"/>
              <a:buChar char="q"/>
            </a:pPr>
            <a:r>
              <a:rPr lang="fa-IR" sz="800" dirty="0">
                <a:solidFill>
                  <a:schemeClr val="tx1">
                    <a:lumMod val="50000"/>
                    <a:lumOff val="50000"/>
                  </a:schemeClr>
                </a:solidFill>
                <a:latin typeface="IRANSans(FaNum) Medium" panose="02040503050201020203" pitchFamily="18" charset="-78"/>
                <a:cs typeface="IRANSans(FaNum) Medium" panose="02040503050201020203" pitchFamily="18" charset="-78"/>
              </a:rPr>
              <a:t>جایگاه‌یابی: چگونه؟ (چطور به آنها رسیدگی کنیم؟)</a:t>
            </a:r>
          </a:p>
        </p:txBody>
      </p:sp>
      <p:sp>
        <p:nvSpPr>
          <p:cNvPr id="41" name="Rectangle 40">
            <a:extLst>
              <a:ext uri="{FF2B5EF4-FFF2-40B4-BE49-F238E27FC236}">
                <a16:creationId xmlns:a16="http://schemas.microsoft.com/office/drawing/2014/main" id="{A6A1D3CC-4B3D-5F16-9544-C62CF9CABBF3}"/>
              </a:ext>
            </a:extLst>
          </p:cNvPr>
          <p:cNvSpPr/>
          <p:nvPr/>
        </p:nvSpPr>
        <p:spPr>
          <a:xfrm>
            <a:off x="29839" y="4388220"/>
            <a:ext cx="3364878" cy="800219"/>
          </a:xfrm>
          <a:prstGeom prst="rect">
            <a:avLst/>
          </a:prstGeom>
        </p:spPr>
        <p:txBody>
          <a:bodyPr wrap="square">
            <a:spAutoFit/>
          </a:bodyPr>
          <a:lstStyle/>
          <a:p>
            <a:pPr marL="114300" algn="r" rtl="1">
              <a:lnSpc>
                <a:spcPct val="200000"/>
              </a:lnSpc>
            </a:pPr>
            <a:r>
              <a:rPr lang="fa-IR" sz="800" dirty="0">
                <a:solidFill>
                  <a:srgbClr val="FF0000"/>
                </a:solidFill>
                <a:latin typeface="IRANSans(FaNum) Medium" panose="02040503050201020203" pitchFamily="18" charset="-78"/>
                <a:cs typeface="IRANSans(FaNum) Medium" panose="02040503050201020203" pitchFamily="18" charset="-78"/>
              </a:rPr>
              <a:t>مثال:</a:t>
            </a:r>
          </a:p>
          <a:p>
            <a:pPr marL="114300" algn="r" rtl="1">
              <a:lnSpc>
                <a:spcPct val="200000"/>
              </a:lnSpc>
            </a:pPr>
            <a:r>
              <a:rPr lang="fa-IR" sz="800" dirty="0">
                <a:solidFill>
                  <a:srgbClr val="FF0000"/>
                </a:solidFill>
                <a:latin typeface="IRANSans(FaNum) Medium" panose="02040503050201020203" pitchFamily="18" charset="-78"/>
                <a:cs typeface="IRANSans(FaNum) Medium" panose="02040503050201020203" pitchFamily="18" charset="-78"/>
              </a:rPr>
              <a:t>بخشبندی: خانواده‌های جوان با بچه‌های کوچک</a:t>
            </a:r>
          </a:p>
          <a:p>
            <a:pPr marL="114300" algn="r" rtl="1">
              <a:lnSpc>
                <a:spcPct val="200000"/>
              </a:lnSpc>
            </a:pPr>
            <a:r>
              <a:rPr lang="fa-IR" sz="800" dirty="0">
                <a:solidFill>
                  <a:srgbClr val="FF0000"/>
                </a:solidFill>
                <a:latin typeface="IRANSans(FaNum) Medium" panose="02040503050201020203" pitchFamily="18" charset="-78"/>
                <a:cs typeface="IRANSans(FaNum) Medium" panose="02040503050201020203" pitchFamily="18" charset="-78"/>
              </a:rPr>
              <a:t>جایگاه‌یابی: ما جایی امن، بازی‌های سرگرم کننده و خدمات خوب داریم</a:t>
            </a:r>
          </a:p>
        </p:txBody>
      </p:sp>
      <p:sp>
        <p:nvSpPr>
          <p:cNvPr id="42" name="TextBox 41">
            <a:extLst>
              <a:ext uri="{FF2B5EF4-FFF2-40B4-BE49-F238E27FC236}">
                <a16:creationId xmlns:a16="http://schemas.microsoft.com/office/drawing/2014/main" id="{B5D6FBE3-267A-305E-7ED8-2931C34BA2A3}"/>
              </a:ext>
            </a:extLst>
          </p:cNvPr>
          <p:cNvSpPr txBox="1"/>
          <p:nvPr/>
        </p:nvSpPr>
        <p:spPr>
          <a:xfrm>
            <a:off x="672258" y="5410399"/>
            <a:ext cx="4506362" cy="1198405"/>
          </a:xfrm>
          <a:prstGeom prst="rect">
            <a:avLst/>
          </a:prstGeom>
          <a:noFill/>
        </p:spPr>
        <p:txBody>
          <a:bodyPr wrap="none" rtlCol="0">
            <a:spAutoFit/>
          </a:bodyPr>
          <a:lstStyle/>
          <a:p>
            <a:pPr algn="r">
              <a:lnSpc>
                <a:spcPct val="150000"/>
              </a:lnSpc>
            </a:pPr>
            <a:r>
              <a:rPr lang="fa-IR" sz="2500" dirty="0">
                <a:solidFill>
                  <a:srgbClr val="3D8D99"/>
                </a:solidFill>
                <a:latin typeface="Anjoman Condensed Black" panose="00000A06000000000000" pitchFamily="2" charset="-78"/>
                <a:cs typeface="Anjoman Condensed Black" panose="00000A06000000000000" pitchFamily="2" charset="-78"/>
              </a:rPr>
              <a:t>جایگاه‌یابی </a:t>
            </a:r>
            <a:r>
              <a:rPr lang="fa-IR" sz="2000" dirty="0">
                <a:latin typeface="Anjoman Condensed Black" panose="00000A06000000000000" pitchFamily="2" charset="-78"/>
                <a:cs typeface="Anjoman Condensed Black" panose="00000A06000000000000" pitchFamily="2" charset="-78"/>
              </a:rPr>
              <a:t>فرآیندی است </a:t>
            </a:r>
          </a:p>
          <a:p>
            <a:pPr algn="r">
              <a:lnSpc>
                <a:spcPct val="150000"/>
              </a:lnSpc>
            </a:pPr>
            <a:r>
              <a:rPr lang="fa-IR" sz="2000" dirty="0">
                <a:latin typeface="Anjoman Condensed Black" panose="00000A06000000000000" pitchFamily="2" charset="-78"/>
                <a:cs typeface="Anjoman Condensed Black" panose="00000A06000000000000" pitchFamily="2" charset="-78"/>
              </a:rPr>
              <a:t>برای تعریف روشن </a:t>
            </a:r>
            <a:r>
              <a:rPr lang="fa-IR" sz="2500" dirty="0">
                <a:solidFill>
                  <a:srgbClr val="FF9E00"/>
                </a:solidFill>
                <a:latin typeface="Anjoman Condensed Black" panose="00000A06000000000000" pitchFamily="2" charset="-78"/>
                <a:cs typeface="Anjoman Condensed Black" panose="00000A06000000000000" pitchFamily="2" charset="-78"/>
              </a:rPr>
              <a:t>موقعیت محصول </a:t>
            </a:r>
            <a:r>
              <a:rPr lang="fa-IR" sz="2000" dirty="0">
                <a:latin typeface="Anjoman Condensed Black" panose="00000A06000000000000" pitchFamily="2" charset="-78"/>
                <a:cs typeface="Anjoman Condensed Black" panose="00000A06000000000000" pitchFamily="2" charset="-78"/>
              </a:rPr>
              <a:t>در بازار</a:t>
            </a:r>
          </a:p>
        </p:txBody>
      </p:sp>
    </p:spTree>
    <p:extLst>
      <p:ext uri="{BB962C8B-B14F-4D97-AF65-F5344CB8AC3E}">
        <p14:creationId xmlns:p14="http://schemas.microsoft.com/office/powerpoint/2010/main" val="265167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BF9AA5-5CD3-01E9-EAF1-13733163C33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3301"/>
          <a:stretch/>
        </p:blipFill>
        <p:spPr>
          <a:xfrm>
            <a:off x="4013054" y="1434639"/>
            <a:ext cx="8178946" cy="3988722"/>
          </a:xfrm>
          <a:prstGeom prst="rect">
            <a:avLst/>
          </a:prstGeom>
        </p:spPr>
      </p:pic>
      <p:sp>
        <p:nvSpPr>
          <p:cNvPr id="5" name="Rectangle 4">
            <a:extLst>
              <a:ext uri="{FF2B5EF4-FFF2-40B4-BE49-F238E27FC236}">
                <a16:creationId xmlns:a16="http://schemas.microsoft.com/office/drawing/2014/main" id="{C373C719-7BEA-4211-84BB-8694A31AA820}"/>
              </a:ext>
            </a:extLst>
          </p:cNvPr>
          <p:cNvSpPr/>
          <p:nvPr/>
        </p:nvSpPr>
        <p:spPr>
          <a:xfrm>
            <a:off x="0" y="0"/>
            <a:ext cx="4191000" cy="6858000"/>
          </a:xfrm>
          <a:prstGeom prst="rect">
            <a:avLst/>
          </a:prstGeom>
          <a:solidFill>
            <a:schemeClr val="bg1"/>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61B9A191-B567-48F4-8CBD-C00FAE9AE21C}"/>
              </a:ext>
            </a:extLst>
          </p:cNvPr>
          <p:cNvSpPr/>
          <p:nvPr/>
        </p:nvSpPr>
        <p:spPr>
          <a:xfrm>
            <a:off x="3865355" y="4726493"/>
            <a:ext cx="619742" cy="619742"/>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8FF69980-DE35-459A-A6DD-8FC7A7E2CDB2}"/>
              </a:ext>
            </a:extLst>
          </p:cNvPr>
          <p:cNvSpPr/>
          <p:nvPr/>
        </p:nvSpPr>
        <p:spPr>
          <a:xfrm>
            <a:off x="3877547" y="2104957"/>
            <a:ext cx="619742" cy="619742"/>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E51A51D7-54B0-1183-BB5F-E2B1FF71B65E}"/>
              </a:ext>
            </a:extLst>
          </p:cNvPr>
          <p:cNvSpPr txBox="1"/>
          <p:nvPr/>
        </p:nvSpPr>
        <p:spPr>
          <a:xfrm>
            <a:off x="7899545" y="193987"/>
            <a:ext cx="3610283" cy="727122"/>
          </a:xfrm>
          <a:prstGeom prst="rect">
            <a:avLst/>
          </a:prstGeom>
          <a:noFill/>
        </p:spPr>
        <p:txBody>
          <a:bodyPr wrap="none" rtlCol="0">
            <a:spAutoFit/>
          </a:bodyPr>
          <a:lstStyle/>
          <a:p>
            <a:pPr algn="r">
              <a:lnSpc>
                <a:spcPct val="150000"/>
              </a:lnSpc>
            </a:pPr>
            <a:r>
              <a:rPr lang="fa-IR" sz="3000" dirty="0">
                <a:latin typeface="Anjoman Condensed Black" panose="00000A06000000000000" pitchFamily="2" charset="-78"/>
                <a:cs typeface="Anjoman Condensed Black" panose="00000A06000000000000" pitchFamily="2" charset="-78"/>
              </a:rPr>
              <a:t>مبناها و انواع </a:t>
            </a:r>
            <a:r>
              <a:rPr lang="fa-IR" sz="3000" dirty="0">
                <a:solidFill>
                  <a:srgbClr val="3D8D99"/>
                </a:solidFill>
                <a:latin typeface="Anjoman Condensed Black" panose="00000A06000000000000" pitchFamily="2" charset="-78"/>
                <a:cs typeface="Anjoman Condensed Black" panose="00000A06000000000000" pitchFamily="2" charset="-78"/>
              </a:rPr>
              <a:t>جایگاه‌یابی</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9" name="Rectangle 8">
            <a:extLst>
              <a:ext uri="{FF2B5EF4-FFF2-40B4-BE49-F238E27FC236}">
                <a16:creationId xmlns:a16="http://schemas.microsoft.com/office/drawing/2014/main" id="{1C77109C-37FC-AAA7-86D2-68874B164DEB}"/>
              </a:ext>
            </a:extLst>
          </p:cNvPr>
          <p:cNvSpPr/>
          <p:nvPr/>
        </p:nvSpPr>
        <p:spPr>
          <a:xfrm>
            <a:off x="4368946" y="913284"/>
            <a:ext cx="7123460" cy="367408"/>
          </a:xfrm>
          <a:prstGeom prst="rect">
            <a:avLst/>
          </a:prstGeom>
        </p:spPr>
        <p:txBody>
          <a:bodyPr wrap="square">
            <a:spAutoFit/>
          </a:bodyPr>
          <a:lstStyle/>
          <a:p>
            <a:pPr algn="r">
              <a:lnSpc>
                <a:spcPct val="150000"/>
              </a:lnSpc>
            </a:pPr>
            <a:r>
              <a:rPr lang="fa-IR" sz="1300" dirty="0">
                <a:latin typeface="Anjoman Condensed Bold" panose="00000806000000000000" pitchFamily="2" charset="-78"/>
                <a:cs typeface="Anjoman Condensed Bold" panose="00000806000000000000" pitchFamily="2" charset="-78"/>
              </a:rPr>
              <a:t>جایگاه‌یابی می‌تواند بر اساس کیفیت، طراحی، عملکرد، قیمت، نوع مصرف‌کننده، کاربرد محصول و مقایسه با رقبا انجام شود.</a:t>
            </a:r>
          </a:p>
        </p:txBody>
      </p:sp>
      <p:sp>
        <p:nvSpPr>
          <p:cNvPr id="10" name="TextBox 9">
            <a:extLst>
              <a:ext uri="{FF2B5EF4-FFF2-40B4-BE49-F238E27FC236}">
                <a16:creationId xmlns:a16="http://schemas.microsoft.com/office/drawing/2014/main" id="{2DFB66A0-07D6-1DA4-9909-E5D210485AAA}"/>
              </a:ext>
            </a:extLst>
          </p:cNvPr>
          <p:cNvSpPr txBox="1"/>
          <p:nvPr/>
        </p:nvSpPr>
        <p:spPr>
          <a:xfrm>
            <a:off x="5896578" y="5421758"/>
            <a:ext cx="5670142" cy="1267655"/>
          </a:xfrm>
          <a:prstGeom prst="rect">
            <a:avLst/>
          </a:prstGeom>
          <a:noFill/>
        </p:spPr>
        <p:txBody>
          <a:bodyPr wrap="none" rtlCol="0">
            <a:spAutoFit/>
          </a:bodyPr>
          <a:lstStyle/>
          <a:p>
            <a:pPr algn="r">
              <a:lnSpc>
                <a:spcPct val="150000"/>
              </a:lnSpc>
            </a:pPr>
            <a:r>
              <a:rPr lang="fa-IR" sz="2000" dirty="0">
                <a:latin typeface="Anjoman Condensed Black" panose="00000A06000000000000" pitchFamily="2" charset="-78"/>
                <a:cs typeface="Anjoman Condensed Black" panose="00000A06000000000000" pitchFamily="2" charset="-78"/>
              </a:rPr>
              <a:t>انتخاب</a:t>
            </a:r>
            <a:r>
              <a:rPr lang="fa-IR" sz="2800" dirty="0">
                <a:latin typeface="Anjoman Condensed Black" panose="00000A06000000000000" pitchFamily="2" charset="-78"/>
                <a:cs typeface="Anjoman Condensed Black" panose="00000A06000000000000" pitchFamily="2" charset="-78"/>
              </a:rPr>
              <a:t> </a:t>
            </a:r>
            <a:r>
              <a:rPr lang="fa-IR" sz="2500" dirty="0">
                <a:solidFill>
                  <a:srgbClr val="3D8D99"/>
                </a:solidFill>
                <a:latin typeface="Anjoman Condensed Black" panose="00000A06000000000000" pitchFamily="2" charset="-78"/>
                <a:cs typeface="Anjoman Condensed Black" panose="00000A06000000000000" pitchFamily="2" charset="-78"/>
              </a:rPr>
              <a:t>مبنای مناسب </a:t>
            </a:r>
            <a:r>
              <a:rPr lang="fa-IR" sz="2000" dirty="0">
                <a:latin typeface="Anjoman Condensed Black" panose="00000A06000000000000" pitchFamily="2" charset="-78"/>
                <a:cs typeface="Anjoman Condensed Black" panose="00000A06000000000000" pitchFamily="2" charset="-78"/>
              </a:rPr>
              <a:t>جایگاه یابی به شرکت کمک می کند </a:t>
            </a:r>
          </a:p>
          <a:p>
            <a:pPr algn="r">
              <a:lnSpc>
                <a:spcPct val="150000"/>
              </a:lnSpc>
            </a:pPr>
            <a:r>
              <a:rPr lang="fa-IR" sz="2000" dirty="0">
                <a:latin typeface="Anjoman Condensed Black" panose="00000A06000000000000" pitchFamily="2" charset="-78"/>
                <a:cs typeface="Anjoman Condensed Black" panose="00000A06000000000000" pitchFamily="2" charset="-78"/>
              </a:rPr>
              <a:t>تا مزیت </a:t>
            </a:r>
            <a:r>
              <a:rPr lang="fa-IR" sz="2500" dirty="0">
                <a:solidFill>
                  <a:srgbClr val="FF9E00"/>
                </a:solidFill>
                <a:latin typeface="Anjoman Condensed Black" panose="00000A06000000000000" pitchFamily="2" charset="-78"/>
                <a:cs typeface="Anjoman Condensed Black" panose="00000A06000000000000" pitchFamily="2" charset="-78"/>
              </a:rPr>
              <a:t>مزیت اصلی </a:t>
            </a:r>
            <a:r>
              <a:rPr lang="fa-IR" sz="2000" dirty="0">
                <a:latin typeface="Anjoman Condensed Black" panose="00000A06000000000000" pitchFamily="2" charset="-78"/>
                <a:cs typeface="Anjoman Condensed Black" panose="00000A06000000000000" pitchFamily="2" charset="-78"/>
              </a:rPr>
              <a:t>خود را بهتر به </a:t>
            </a:r>
            <a:r>
              <a:rPr lang="fa-IR" sz="2500" dirty="0">
                <a:solidFill>
                  <a:srgbClr val="FF9E00"/>
                </a:solidFill>
                <a:latin typeface="Anjoman Condensed Black" panose="00000A06000000000000" pitchFamily="2" charset="-78"/>
                <a:cs typeface="Anjoman Condensed Black" panose="00000A06000000000000" pitchFamily="2" charset="-78"/>
              </a:rPr>
              <a:t>مشتری</a:t>
            </a:r>
            <a:r>
              <a:rPr lang="fa-IR" sz="2000" dirty="0">
                <a:latin typeface="Anjoman Condensed Black" panose="00000A06000000000000" pitchFamily="2" charset="-78"/>
                <a:cs typeface="Anjoman Condensed Black" panose="00000A06000000000000" pitchFamily="2" charset="-78"/>
              </a:rPr>
              <a:t> منتقل کند</a:t>
            </a:r>
          </a:p>
        </p:txBody>
      </p:sp>
      <p:sp>
        <p:nvSpPr>
          <p:cNvPr id="14" name="Oval 13">
            <a:extLst>
              <a:ext uri="{FF2B5EF4-FFF2-40B4-BE49-F238E27FC236}">
                <a16:creationId xmlns:a16="http://schemas.microsoft.com/office/drawing/2014/main" id="{DDD38459-9C37-FF65-3050-9D8BEA147B0B}"/>
              </a:ext>
            </a:extLst>
          </p:cNvPr>
          <p:cNvSpPr/>
          <p:nvPr/>
        </p:nvSpPr>
        <p:spPr>
          <a:xfrm>
            <a:off x="3877547" y="3001454"/>
            <a:ext cx="619742" cy="619742"/>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TextBox 16">
            <a:extLst>
              <a:ext uri="{FF2B5EF4-FFF2-40B4-BE49-F238E27FC236}">
                <a16:creationId xmlns:a16="http://schemas.microsoft.com/office/drawing/2014/main" id="{713922BD-05D9-985E-E4B0-0F5C31347B62}"/>
              </a:ext>
            </a:extLst>
          </p:cNvPr>
          <p:cNvSpPr txBox="1"/>
          <p:nvPr/>
        </p:nvSpPr>
        <p:spPr>
          <a:xfrm>
            <a:off x="2512343" y="5514882"/>
            <a:ext cx="1220206" cy="409728"/>
          </a:xfrm>
          <a:prstGeom prst="rect">
            <a:avLst/>
          </a:prstGeom>
          <a:noFill/>
        </p:spPr>
        <p:txBody>
          <a:bodyPr wrap="none" rtlCol="0">
            <a:spAutoFit/>
          </a:bodyPr>
          <a:lstStyle/>
          <a:p>
            <a:pPr algn="r">
              <a:lnSpc>
                <a:spcPct val="150000"/>
              </a:lnSpc>
            </a:pPr>
            <a:r>
              <a:rPr lang="fa-IR" sz="1500" dirty="0">
                <a:latin typeface="Anjoman Condensed Black" panose="00000A06000000000000" pitchFamily="2" charset="-78"/>
                <a:cs typeface="Anjoman Condensed Black" panose="00000A06000000000000" pitchFamily="2" charset="-78"/>
              </a:rPr>
              <a:t>براساس </a:t>
            </a:r>
            <a:r>
              <a:rPr lang="fa-IR" sz="1500" dirty="0">
                <a:solidFill>
                  <a:srgbClr val="3D8D99"/>
                </a:solidFill>
                <a:latin typeface="Anjoman Condensed Black" panose="00000A06000000000000" pitchFamily="2" charset="-78"/>
                <a:cs typeface="Anjoman Condensed Black" panose="00000A06000000000000" pitchFamily="2" charset="-78"/>
              </a:rPr>
              <a:t>کیفیت</a:t>
            </a:r>
            <a:endParaRPr lang="en-ID" sz="1500" dirty="0">
              <a:solidFill>
                <a:schemeClr val="accent1"/>
              </a:solidFill>
              <a:latin typeface="Anjoman Condensed Black" panose="00000A06000000000000" pitchFamily="2" charset="-78"/>
              <a:cs typeface="Anjoman Condensed Black" panose="00000A06000000000000" pitchFamily="2" charset="-78"/>
            </a:endParaRPr>
          </a:p>
        </p:txBody>
      </p:sp>
      <p:sp>
        <p:nvSpPr>
          <p:cNvPr id="19" name="TextBox 18">
            <a:extLst>
              <a:ext uri="{FF2B5EF4-FFF2-40B4-BE49-F238E27FC236}">
                <a16:creationId xmlns:a16="http://schemas.microsoft.com/office/drawing/2014/main" id="{6356545A-3F11-C44E-314B-84084FA2FF9C}"/>
              </a:ext>
            </a:extLst>
          </p:cNvPr>
          <p:cNvSpPr txBox="1"/>
          <p:nvPr/>
        </p:nvSpPr>
        <p:spPr>
          <a:xfrm>
            <a:off x="2568674" y="4702617"/>
            <a:ext cx="1180131" cy="409728"/>
          </a:xfrm>
          <a:prstGeom prst="rect">
            <a:avLst/>
          </a:prstGeom>
          <a:noFill/>
        </p:spPr>
        <p:txBody>
          <a:bodyPr wrap="none" rtlCol="0">
            <a:spAutoFit/>
          </a:bodyPr>
          <a:lstStyle/>
          <a:p>
            <a:pPr algn="r">
              <a:lnSpc>
                <a:spcPct val="150000"/>
              </a:lnSpc>
            </a:pPr>
            <a:r>
              <a:rPr lang="fa-IR" sz="1500" dirty="0">
                <a:latin typeface="Anjoman Condensed Black" panose="00000A06000000000000" pitchFamily="2" charset="-78"/>
                <a:cs typeface="Anjoman Condensed Black" panose="00000A06000000000000" pitchFamily="2" charset="-78"/>
              </a:rPr>
              <a:t>براساس </a:t>
            </a:r>
            <a:r>
              <a:rPr lang="fa-IR" sz="1500" dirty="0">
                <a:solidFill>
                  <a:srgbClr val="3D8D99"/>
                </a:solidFill>
                <a:latin typeface="Anjoman Condensed Black" panose="00000A06000000000000" pitchFamily="2" charset="-78"/>
                <a:cs typeface="Anjoman Condensed Black" panose="00000A06000000000000" pitchFamily="2" charset="-78"/>
              </a:rPr>
              <a:t>قیمت</a:t>
            </a:r>
            <a:endParaRPr lang="en-ID" sz="1500" dirty="0">
              <a:solidFill>
                <a:schemeClr val="accent1"/>
              </a:solidFill>
              <a:latin typeface="Anjoman Condensed Black" panose="00000A06000000000000" pitchFamily="2" charset="-78"/>
              <a:cs typeface="Anjoman Condensed Black" panose="00000A06000000000000" pitchFamily="2" charset="-78"/>
            </a:endParaRPr>
          </a:p>
        </p:txBody>
      </p:sp>
      <p:sp>
        <p:nvSpPr>
          <p:cNvPr id="22" name="TextBox 21">
            <a:extLst>
              <a:ext uri="{FF2B5EF4-FFF2-40B4-BE49-F238E27FC236}">
                <a16:creationId xmlns:a16="http://schemas.microsoft.com/office/drawing/2014/main" id="{8BB49DB3-F642-5179-976E-643180A0D8EE}"/>
              </a:ext>
            </a:extLst>
          </p:cNvPr>
          <p:cNvSpPr txBox="1"/>
          <p:nvPr/>
        </p:nvSpPr>
        <p:spPr>
          <a:xfrm>
            <a:off x="2547632" y="2015311"/>
            <a:ext cx="1215397" cy="409728"/>
          </a:xfrm>
          <a:prstGeom prst="rect">
            <a:avLst/>
          </a:prstGeom>
          <a:noFill/>
        </p:spPr>
        <p:txBody>
          <a:bodyPr wrap="none" rtlCol="0">
            <a:spAutoFit/>
          </a:bodyPr>
          <a:lstStyle/>
          <a:p>
            <a:pPr algn="r">
              <a:lnSpc>
                <a:spcPct val="150000"/>
              </a:lnSpc>
            </a:pPr>
            <a:r>
              <a:rPr lang="fa-IR" sz="1500" dirty="0">
                <a:latin typeface="Anjoman Condensed Black" panose="00000A06000000000000" pitchFamily="2" charset="-78"/>
                <a:cs typeface="Anjoman Condensed Black" panose="00000A06000000000000" pitchFamily="2" charset="-78"/>
              </a:rPr>
              <a:t>براساس </a:t>
            </a:r>
            <a:r>
              <a:rPr lang="fa-IR" sz="1500" dirty="0">
                <a:solidFill>
                  <a:srgbClr val="3D8D99"/>
                </a:solidFill>
                <a:latin typeface="Anjoman Condensed Black" panose="00000A06000000000000" pitchFamily="2" charset="-78"/>
                <a:cs typeface="Anjoman Condensed Black" panose="00000A06000000000000" pitchFamily="2" charset="-78"/>
              </a:rPr>
              <a:t>کاربرد</a:t>
            </a:r>
            <a:endParaRPr lang="en-ID" sz="1500" dirty="0">
              <a:solidFill>
                <a:schemeClr val="accent1"/>
              </a:solidFill>
              <a:latin typeface="Anjoman Condensed Black" panose="00000A06000000000000" pitchFamily="2" charset="-78"/>
              <a:cs typeface="Anjoman Condensed Black" panose="00000A06000000000000" pitchFamily="2" charset="-78"/>
            </a:endParaRPr>
          </a:p>
        </p:txBody>
      </p:sp>
      <p:sp>
        <p:nvSpPr>
          <p:cNvPr id="31" name="TextBox 30">
            <a:extLst>
              <a:ext uri="{FF2B5EF4-FFF2-40B4-BE49-F238E27FC236}">
                <a16:creationId xmlns:a16="http://schemas.microsoft.com/office/drawing/2014/main" id="{B20426DC-815D-0FBA-0261-EBF862CDFEDA}"/>
              </a:ext>
            </a:extLst>
          </p:cNvPr>
          <p:cNvSpPr txBox="1"/>
          <p:nvPr/>
        </p:nvSpPr>
        <p:spPr>
          <a:xfrm>
            <a:off x="2630683" y="2927208"/>
            <a:ext cx="1116010" cy="409728"/>
          </a:xfrm>
          <a:prstGeom prst="rect">
            <a:avLst/>
          </a:prstGeom>
          <a:noFill/>
        </p:spPr>
        <p:txBody>
          <a:bodyPr wrap="none" rtlCol="0">
            <a:spAutoFit/>
          </a:bodyPr>
          <a:lstStyle/>
          <a:p>
            <a:pPr algn="r">
              <a:lnSpc>
                <a:spcPct val="150000"/>
              </a:lnSpc>
            </a:pPr>
            <a:r>
              <a:rPr lang="fa-IR" sz="1500" dirty="0">
                <a:latin typeface="Anjoman Condensed Black" panose="00000A06000000000000" pitchFamily="2" charset="-78"/>
                <a:cs typeface="Anjoman Condensed Black" panose="00000A06000000000000" pitchFamily="2" charset="-78"/>
              </a:rPr>
              <a:t>براساس </a:t>
            </a:r>
            <a:r>
              <a:rPr lang="fa-IR" sz="1500" dirty="0">
                <a:solidFill>
                  <a:srgbClr val="3D8D99"/>
                </a:solidFill>
                <a:latin typeface="Anjoman Condensed Black" panose="00000A06000000000000" pitchFamily="2" charset="-78"/>
                <a:cs typeface="Anjoman Condensed Black" panose="00000A06000000000000" pitchFamily="2" charset="-78"/>
              </a:rPr>
              <a:t>کاربر</a:t>
            </a:r>
            <a:endParaRPr lang="en-ID" sz="1500" dirty="0">
              <a:solidFill>
                <a:schemeClr val="accent1"/>
              </a:solidFill>
              <a:latin typeface="Anjoman Condensed Black" panose="00000A06000000000000" pitchFamily="2" charset="-78"/>
              <a:cs typeface="Anjoman Condensed Black" panose="00000A06000000000000" pitchFamily="2" charset="-78"/>
            </a:endParaRPr>
          </a:p>
        </p:txBody>
      </p:sp>
      <p:pic>
        <p:nvPicPr>
          <p:cNvPr id="38" name="Picture 37">
            <a:extLst>
              <a:ext uri="{FF2B5EF4-FFF2-40B4-BE49-F238E27FC236}">
                <a16:creationId xmlns:a16="http://schemas.microsoft.com/office/drawing/2014/main" id="{BB6ACE94-7DC0-3A4B-AE82-8969496704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96783" y="4859881"/>
            <a:ext cx="319706" cy="319706"/>
          </a:xfrm>
          <a:prstGeom prst="rect">
            <a:avLst/>
          </a:prstGeom>
        </p:spPr>
      </p:pic>
      <p:pic>
        <p:nvPicPr>
          <p:cNvPr id="39" name="Picture 38">
            <a:extLst>
              <a:ext uri="{FF2B5EF4-FFF2-40B4-BE49-F238E27FC236}">
                <a16:creationId xmlns:a16="http://schemas.microsoft.com/office/drawing/2014/main" id="{D09E29C9-E32A-4594-A0F4-9E0E30A98E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3651" y="2261962"/>
            <a:ext cx="319706" cy="319706"/>
          </a:xfrm>
          <a:prstGeom prst="rect">
            <a:avLst/>
          </a:prstGeom>
        </p:spPr>
      </p:pic>
      <p:pic>
        <p:nvPicPr>
          <p:cNvPr id="40" name="Picture 39">
            <a:extLst>
              <a:ext uri="{FF2B5EF4-FFF2-40B4-BE49-F238E27FC236}">
                <a16:creationId xmlns:a16="http://schemas.microsoft.com/office/drawing/2014/main" id="{D8C70DFE-7D4F-DA7B-CE53-A109091747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49103" y="3046371"/>
            <a:ext cx="476827" cy="476827"/>
          </a:xfrm>
          <a:prstGeom prst="rect">
            <a:avLst/>
          </a:prstGeom>
        </p:spPr>
      </p:pic>
      <p:sp>
        <p:nvSpPr>
          <p:cNvPr id="41" name="Oval 40">
            <a:extLst>
              <a:ext uri="{FF2B5EF4-FFF2-40B4-BE49-F238E27FC236}">
                <a16:creationId xmlns:a16="http://schemas.microsoft.com/office/drawing/2014/main" id="{0D9C57BB-6645-F86E-5294-0734C31E1D6D}"/>
              </a:ext>
            </a:extLst>
          </p:cNvPr>
          <p:cNvSpPr/>
          <p:nvPr/>
        </p:nvSpPr>
        <p:spPr>
          <a:xfrm>
            <a:off x="3867210" y="368109"/>
            <a:ext cx="619742" cy="619742"/>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TextBox 41">
            <a:extLst>
              <a:ext uri="{FF2B5EF4-FFF2-40B4-BE49-F238E27FC236}">
                <a16:creationId xmlns:a16="http://schemas.microsoft.com/office/drawing/2014/main" id="{454204C4-1C1E-70D5-5A80-A698DDB2035C}"/>
              </a:ext>
            </a:extLst>
          </p:cNvPr>
          <p:cNvSpPr txBox="1"/>
          <p:nvPr/>
        </p:nvSpPr>
        <p:spPr>
          <a:xfrm>
            <a:off x="2176314" y="300275"/>
            <a:ext cx="1609736" cy="409728"/>
          </a:xfrm>
          <a:prstGeom prst="rect">
            <a:avLst/>
          </a:prstGeom>
          <a:noFill/>
        </p:spPr>
        <p:txBody>
          <a:bodyPr wrap="none" rtlCol="0">
            <a:spAutoFit/>
          </a:bodyPr>
          <a:lstStyle/>
          <a:p>
            <a:pPr algn="r">
              <a:lnSpc>
                <a:spcPct val="150000"/>
              </a:lnSpc>
            </a:pPr>
            <a:r>
              <a:rPr lang="fa-IR" sz="1500" dirty="0">
                <a:latin typeface="Anjoman Condensed Black" panose="00000A06000000000000" pitchFamily="2" charset="-78"/>
                <a:cs typeface="Anjoman Condensed Black" panose="00000A06000000000000" pitchFamily="2" charset="-78"/>
              </a:rPr>
              <a:t>براساس </a:t>
            </a:r>
            <a:r>
              <a:rPr lang="fa-IR" sz="1500" dirty="0">
                <a:solidFill>
                  <a:srgbClr val="3D8D99"/>
                </a:solidFill>
                <a:latin typeface="Anjoman Condensed Black" panose="00000A06000000000000" pitchFamily="2" charset="-78"/>
                <a:cs typeface="Anjoman Condensed Black" panose="00000A06000000000000" pitchFamily="2" charset="-78"/>
              </a:rPr>
              <a:t>ویژگی خاص</a:t>
            </a:r>
            <a:endParaRPr lang="en-ID" sz="1500" dirty="0">
              <a:solidFill>
                <a:schemeClr val="accent1"/>
              </a:solidFill>
              <a:latin typeface="Anjoman Condensed Black" panose="00000A06000000000000" pitchFamily="2" charset="-78"/>
              <a:cs typeface="Anjoman Condensed Black" panose="00000A06000000000000" pitchFamily="2" charset="-78"/>
            </a:endParaRPr>
          </a:p>
        </p:txBody>
      </p:sp>
      <p:pic>
        <p:nvPicPr>
          <p:cNvPr id="43" name="Picture 42">
            <a:extLst>
              <a:ext uri="{FF2B5EF4-FFF2-40B4-BE49-F238E27FC236}">
                <a16:creationId xmlns:a16="http://schemas.microsoft.com/office/drawing/2014/main" id="{03551753-38B3-FC58-955B-B214CF83803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02330" y="481469"/>
            <a:ext cx="357433" cy="357433"/>
          </a:xfrm>
          <a:prstGeom prst="rect">
            <a:avLst/>
          </a:prstGeom>
        </p:spPr>
      </p:pic>
      <p:sp>
        <p:nvSpPr>
          <p:cNvPr id="44" name="Rectangle 43">
            <a:extLst>
              <a:ext uri="{FF2B5EF4-FFF2-40B4-BE49-F238E27FC236}">
                <a16:creationId xmlns:a16="http://schemas.microsoft.com/office/drawing/2014/main" id="{94060BE2-DCC0-CE7E-3A8B-F56F94F9A0DF}"/>
              </a:ext>
            </a:extLst>
          </p:cNvPr>
          <p:cNvSpPr/>
          <p:nvPr/>
        </p:nvSpPr>
        <p:spPr>
          <a:xfrm>
            <a:off x="281593" y="624721"/>
            <a:ext cx="3509994" cy="367408"/>
          </a:xfrm>
          <a:prstGeom prst="rect">
            <a:avLst/>
          </a:prstGeom>
        </p:spPr>
        <p:txBody>
          <a:bodyPr wrap="square">
            <a:spAutoFit/>
          </a:bodyPr>
          <a:lstStyle/>
          <a:p>
            <a:pPr algn="r">
              <a:lnSpc>
                <a:spcPct val="150000"/>
              </a:lnSpc>
            </a:pPr>
            <a:r>
              <a:rPr lang="fa-IR" sz="1300" dirty="0">
                <a:latin typeface="Anjoman Condensed Bold" panose="00000806000000000000" pitchFamily="2" charset="-78"/>
                <a:cs typeface="Anjoman Condensed Bold" panose="00000806000000000000" pitchFamily="2" charset="-78"/>
              </a:rPr>
              <a:t>تأکید بر یک ویژگی متمایز مثل کیفیت، طراحی یا فناوری</a:t>
            </a:r>
          </a:p>
        </p:txBody>
      </p:sp>
      <p:sp>
        <p:nvSpPr>
          <p:cNvPr id="45" name="Rectangle 44">
            <a:extLst>
              <a:ext uri="{FF2B5EF4-FFF2-40B4-BE49-F238E27FC236}">
                <a16:creationId xmlns:a16="http://schemas.microsoft.com/office/drawing/2014/main" id="{02886704-A365-6F37-B2A1-386C1A162466}"/>
              </a:ext>
            </a:extLst>
          </p:cNvPr>
          <p:cNvSpPr/>
          <p:nvPr/>
        </p:nvSpPr>
        <p:spPr>
          <a:xfrm>
            <a:off x="228651" y="5849099"/>
            <a:ext cx="3509994" cy="367408"/>
          </a:xfrm>
          <a:prstGeom prst="rect">
            <a:avLst/>
          </a:prstGeom>
        </p:spPr>
        <p:txBody>
          <a:bodyPr wrap="square">
            <a:spAutoFit/>
          </a:bodyPr>
          <a:lstStyle/>
          <a:p>
            <a:pPr algn="r">
              <a:lnSpc>
                <a:spcPct val="150000"/>
              </a:lnSpc>
            </a:pPr>
            <a:r>
              <a:rPr lang="fa-IR" sz="1300" dirty="0">
                <a:latin typeface="Anjoman Condensed Bold" panose="00000806000000000000" pitchFamily="2" charset="-78"/>
                <a:cs typeface="Anjoman Condensed Bold" panose="00000806000000000000" pitchFamily="2" charset="-78"/>
              </a:rPr>
              <a:t>تأکید بر برتری در کیفیت، دوام یا عملکرد محصول</a:t>
            </a:r>
          </a:p>
        </p:txBody>
      </p:sp>
      <p:sp>
        <p:nvSpPr>
          <p:cNvPr id="46" name="Rectangle 45">
            <a:extLst>
              <a:ext uri="{FF2B5EF4-FFF2-40B4-BE49-F238E27FC236}">
                <a16:creationId xmlns:a16="http://schemas.microsoft.com/office/drawing/2014/main" id="{F6DB83A0-6A6B-99C1-4D5E-E40E60546C72}"/>
              </a:ext>
            </a:extLst>
          </p:cNvPr>
          <p:cNvSpPr/>
          <p:nvPr/>
        </p:nvSpPr>
        <p:spPr>
          <a:xfrm>
            <a:off x="229667" y="2333099"/>
            <a:ext cx="3509994" cy="367408"/>
          </a:xfrm>
          <a:prstGeom prst="rect">
            <a:avLst/>
          </a:prstGeom>
        </p:spPr>
        <p:txBody>
          <a:bodyPr wrap="square">
            <a:spAutoFit/>
          </a:bodyPr>
          <a:lstStyle/>
          <a:p>
            <a:pPr algn="r">
              <a:lnSpc>
                <a:spcPct val="150000"/>
              </a:lnSpc>
            </a:pPr>
            <a:r>
              <a:rPr lang="fa-IR" sz="1300" dirty="0">
                <a:latin typeface="Anjoman Condensed Bold" panose="00000806000000000000" pitchFamily="2" charset="-78"/>
                <a:cs typeface="Anjoman Condensed Bold" panose="00000806000000000000" pitchFamily="2" charset="-78"/>
              </a:rPr>
              <a:t>معرفی محصول برای یک موقعیت استفاده مشخص</a:t>
            </a:r>
          </a:p>
        </p:txBody>
      </p:sp>
      <p:sp>
        <p:nvSpPr>
          <p:cNvPr id="47" name="Rectangle 46">
            <a:extLst>
              <a:ext uri="{FF2B5EF4-FFF2-40B4-BE49-F238E27FC236}">
                <a16:creationId xmlns:a16="http://schemas.microsoft.com/office/drawing/2014/main" id="{96578C90-18D1-4027-D6F4-B76115C352A3}"/>
              </a:ext>
            </a:extLst>
          </p:cNvPr>
          <p:cNvSpPr/>
          <p:nvPr/>
        </p:nvSpPr>
        <p:spPr>
          <a:xfrm>
            <a:off x="239173" y="3245571"/>
            <a:ext cx="3509994" cy="367408"/>
          </a:xfrm>
          <a:prstGeom prst="rect">
            <a:avLst/>
          </a:prstGeom>
        </p:spPr>
        <p:txBody>
          <a:bodyPr wrap="square">
            <a:spAutoFit/>
          </a:bodyPr>
          <a:lstStyle/>
          <a:p>
            <a:pPr algn="r">
              <a:lnSpc>
                <a:spcPct val="150000"/>
              </a:lnSpc>
            </a:pPr>
            <a:r>
              <a:rPr lang="fa-IR" sz="1300" dirty="0">
                <a:latin typeface="Anjoman Condensed Bold" panose="00000806000000000000" pitchFamily="2" charset="-78"/>
                <a:cs typeface="Anjoman Condensed Bold" panose="00000806000000000000" pitchFamily="2" charset="-78"/>
              </a:rPr>
              <a:t>هدف‌گیری یک گروه خاص از مصرف‌کنندگان</a:t>
            </a:r>
          </a:p>
        </p:txBody>
      </p:sp>
      <p:sp>
        <p:nvSpPr>
          <p:cNvPr id="48" name="TextBox 47">
            <a:extLst>
              <a:ext uri="{FF2B5EF4-FFF2-40B4-BE49-F238E27FC236}">
                <a16:creationId xmlns:a16="http://schemas.microsoft.com/office/drawing/2014/main" id="{0C1B47EC-20E3-079A-4F76-BE9D1D1E00B2}"/>
              </a:ext>
            </a:extLst>
          </p:cNvPr>
          <p:cNvSpPr txBox="1"/>
          <p:nvPr/>
        </p:nvSpPr>
        <p:spPr>
          <a:xfrm>
            <a:off x="2704217" y="3812618"/>
            <a:ext cx="1039066" cy="409728"/>
          </a:xfrm>
          <a:prstGeom prst="rect">
            <a:avLst/>
          </a:prstGeom>
          <a:noFill/>
        </p:spPr>
        <p:txBody>
          <a:bodyPr wrap="none" rtlCol="0">
            <a:spAutoFit/>
          </a:bodyPr>
          <a:lstStyle/>
          <a:p>
            <a:pPr algn="r">
              <a:lnSpc>
                <a:spcPct val="150000"/>
              </a:lnSpc>
            </a:pPr>
            <a:r>
              <a:rPr lang="fa-IR" sz="1500" dirty="0">
                <a:latin typeface="Anjoman Condensed Black" panose="00000A06000000000000" pitchFamily="2" charset="-78"/>
                <a:cs typeface="Anjoman Condensed Black" panose="00000A06000000000000" pitchFamily="2" charset="-78"/>
              </a:rPr>
              <a:t>براساس </a:t>
            </a:r>
            <a:r>
              <a:rPr lang="fa-IR" sz="1500" dirty="0">
                <a:solidFill>
                  <a:srgbClr val="3D8D99"/>
                </a:solidFill>
                <a:latin typeface="Anjoman Condensed Black" panose="00000A06000000000000" pitchFamily="2" charset="-78"/>
                <a:cs typeface="Anjoman Condensed Black" panose="00000A06000000000000" pitchFamily="2" charset="-78"/>
              </a:rPr>
              <a:t>رقبا</a:t>
            </a:r>
            <a:endParaRPr lang="en-ID" sz="1500" dirty="0">
              <a:solidFill>
                <a:schemeClr val="accent1"/>
              </a:solidFill>
              <a:latin typeface="Anjoman Condensed Black" panose="00000A06000000000000" pitchFamily="2" charset="-78"/>
              <a:cs typeface="Anjoman Condensed Black" panose="00000A06000000000000" pitchFamily="2" charset="-78"/>
            </a:endParaRPr>
          </a:p>
        </p:txBody>
      </p:sp>
      <p:sp>
        <p:nvSpPr>
          <p:cNvPr id="49" name="Rectangle 48">
            <a:extLst>
              <a:ext uri="{FF2B5EF4-FFF2-40B4-BE49-F238E27FC236}">
                <a16:creationId xmlns:a16="http://schemas.microsoft.com/office/drawing/2014/main" id="{D71C50EA-0D25-AC52-C52F-5FBA1CDCAFEC}"/>
              </a:ext>
            </a:extLst>
          </p:cNvPr>
          <p:cNvSpPr/>
          <p:nvPr/>
        </p:nvSpPr>
        <p:spPr>
          <a:xfrm>
            <a:off x="235763" y="4143173"/>
            <a:ext cx="3509994" cy="367408"/>
          </a:xfrm>
          <a:prstGeom prst="rect">
            <a:avLst/>
          </a:prstGeom>
        </p:spPr>
        <p:txBody>
          <a:bodyPr wrap="square">
            <a:spAutoFit/>
          </a:bodyPr>
          <a:lstStyle/>
          <a:p>
            <a:pPr algn="r">
              <a:lnSpc>
                <a:spcPct val="150000"/>
              </a:lnSpc>
            </a:pPr>
            <a:r>
              <a:rPr lang="fa-IR" sz="1300" dirty="0">
                <a:latin typeface="Anjoman Condensed Bold" panose="00000806000000000000" pitchFamily="2" charset="-78"/>
                <a:cs typeface="Anjoman Condensed Bold" panose="00000806000000000000" pitchFamily="2" charset="-78"/>
              </a:rPr>
              <a:t>تأکید بر برتری نسبت به رقیب اصلی</a:t>
            </a:r>
          </a:p>
        </p:txBody>
      </p:sp>
      <p:sp>
        <p:nvSpPr>
          <p:cNvPr id="50" name="Rectangle 49">
            <a:extLst>
              <a:ext uri="{FF2B5EF4-FFF2-40B4-BE49-F238E27FC236}">
                <a16:creationId xmlns:a16="http://schemas.microsoft.com/office/drawing/2014/main" id="{9F661BEC-2039-8996-4542-DA424247F085}"/>
              </a:ext>
            </a:extLst>
          </p:cNvPr>
          <p:cNvSpPr/>
          <p:nvPr/>
        </p:nvSpPr>
        <p:spPr>
          <a:xfrm>
            <a:off x="229667" y="4996136"/>
            <a:ext cx="3509994" cy="367408"/>
          </a:xfrm>
          <a:prstGeom prst="rect">
            <a:avLst/>
          </a:prstGeom>
        </p:spPr>
        <p:txBody>
          <a:bodyPr wrap="square">
            <a:spAutoFit/>
          </a:bodyPr>
          <a:lstStyle/>
          <a:p>
            <a:pPr algn="r">
              <a:lnSpc>
                <a:spcPct val="150000"/>
              </a:lnSpc>
            </a:pPr>
            <a:r>
              <a:rPr lang="fa-IR" sz="1300" dirty="0">
                <a:latin typeface="Anjoman Condensed Bold" panose="00000806000000000000" pitchFamily="2" charset="-78"/>
                <a:cs typeface="Anjoman Condensed Bold" panose="00000806000000000000" pitchFamily="2" charset="-78"/>
              </a:rPr>
              <a:t>تأکید بر ارزان‌بودن یا ارزش خرید بالاتر نسبت به رقبا.</a:t>
            </a:r>
          </a:p>
        </p:txBody>
      </p:sp>
      <p:sp>
        <p:nvSpPr>
          <p:cNvPr id="51" name="Oval 50">
            <a:extLst>
              <a:ext uri="{FF2B5EF4-FFF2-40B4-BE49-F238E27FC236}">
                <a16:creationId xmlns:a16="http://schemas.microsoft.com/office/drawing/2014/main" id="{F8FC7E29-D5B9-48AA-2A48-B8D5046082BA}"/>
              </a:ext>
            </a:extLst>
          </p:cNvPr>
          <p:cNvSpPr/>
          <p:nvPr/>
        </p:nvSpPr>
        <p:spPr>
          <a:xfrm>
            <a:off x="3880173" y="3857777"/>
            <a:ext cx="619742" cy="619742"/>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2" name="Picture 51">
            <a:extLst>
              <a:ext uri="{FF2B5EF4-FFF2-40B4-BE49-F238E27FC236}">
                <a16:creationId xmlns:a16="http://schemas.microsoft.com/office/drawing/2014/main" id="{8ADC048B-3C6E-823B-F34B-E30E92FD462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03089" y="3969062"/>
            <a:ext cx="383482" cy="383482"/>
          </a:xfrm>
          <a:prstGeom prst="rect">
            <a:avLst/>
          </a:prstGeom>
        </p:spPr>
      </p:pic>
      <p:sp>
        <p:nvSpPr>
          <p:cNvPr id="53" name="Oval 52">
            <a:extLst>
              <a:ext uri="{FF2B5EF4-FFF2-40B4-BE49-F238E27FC236}">
                <a16:creationId xmlns:a16="http://schemas.microsoft.com/office/drawing/2014/main" id="{CC90E95C-6A03-BA47-A521-7075BD47429C}"/>
              </a:ext>
            </a:extLst>
          </p:cNvPr>
          <p:cNvSpPr/>
          <p:nvPr/>
        </p:nvSpPr>
        <p:spPr>
          <a:xfrm>
            <a:off x="3878702" y="1198192"/>
            <a:ext cx="619742" cy="619742"/>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4" name="TextBox 53">
            <a:extLst>
              <a:ext uri="{FF2B5EF4-FFF2-40B4-BE49-F238E27FC236}">
                <a16:creationId xmlns:a16="http://schemas.microsoft.com/office/drawing/2014/main" id="{44B3991A-C6B0-29E3-E671-9841FB23D009}"/>
              </a:ext>
            </a:extLst>
          </p:cNvPr>
          <p:cNvSpPr txBox="1"/>
          <p:nvPr/>
        </p:nvSpPr>
        <p:spPr>
          <a:xfrm>
            <a:off x="2618043" y="1142550"/>
            <a:ext cx="1167307" cy="409728"/>
          </a:xfrm>
          <a:prstGeom prst="rect">
            <a:avLst/>
          </a:prstGeom>
          <a:noFill/>
        </p:spPr>
        <p:txBody>
          <a:bodyPr wrap="none" rtlCol="0">
            <a:spAutoFit/>
          </a:bodyPr>
          <a:lstStyle/>
          <a:p>
            <a:pPr algn="r">
              <a:lnSpc>
                <a:spcPct val="150000"/>
              </a:lnSpc>
            </a:pPr>
            <a:r>
              <a:rPr lang="fa-IR" sz="1500" dirty="0">
                <a:latin typeface="Anjoman Condensed Black" panose="00000A06000000000000" pitchFamily="2" charset="-78"/>
                <a:cs typeface="Anjoman Condensed Black" panose="00000A06000000000000" pitchFamily="2" charset="-78"/>
              </a:rPr>
              <a:t>براساس </a:t>
            </a:r>
            <a:r>
              <a:rPr lang="fa-IR" sz="1500" dirty="0">
                <a:solidFill>
                  <a:srgbClr val="3D8D99"/>
                </a:solidFill>
                <a:latin typeface="Anjoman Condensed Black" panose="00000A06000000000000" pitchFamily="2" charset="-78"/>
                <a:cs typeface="Anjoman Condensed Black" panose="00000A06000000000000" pitchFamily="2" charset="-78"/>
              </a:rPr>
              <a:t>مزیت</a:t>
            </a:r>
            <a:endParaRPr lang="en-ID" sz="1500" dirty="0">
              <a:solidFill>
                <a:schemeClr val="accent1"/>
              </a:solidFill>
              <a:latin typeface="Anjoman Condensed Black" panose="00000A06000000000000" pitchFamily="2" charset="-78"/>
              <a:cs typeface="Anjoman Condensed Black" panose="00000A06000000000000" pitchFamily="2" charset="-78"/>
            </a:endParaRPr>
          </a:p>
        </p:txBody>
      </p:sp>
      <p:pic>
        <p:nvPicPr>
          <p:cNvPr id="55" name="Picture 54">
            <a:extLst>
              <a:ext uri="{FF2B5EF4-FFF2-40B4-BE49-F238E27FC236}">
                <a16:creationId xmlns:a16="http://schemas.microsoft.com/office/drawing/2014/main" id="{A5B964EE-E626-686C-1BBD-BBE93F87841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1630" y="1335936"/>
            <a:ext cx="357433" cy="357433"/>
          </a:xfrm>
          <a:prstGeom prst="rect">
            <a:avLst/>
          </a:prstGeom>
        </p:spPr>
      </p:pic>
      <p:sp>
        <p:nvSpPr>
          <p:cNvPr id="56" name="Rectangle 55">
            <a:extLst>
              <a:ext uri="{FF2B5EF4-FFF2-40B4-BE49-F238E27FC236}">
                <a16:creationId xmlns:a16="http://schemas.microsoft.com/office/drawing/2014/main" id="{94F8A15C-3690-01A8-857B-15BEC928E1E7}"/>
              </a:ext>
            </a:extLst>
          </p:cNvPr>
          <p:cNvSpPr/>
          <p:nvPr/>
        </p:nvSpPr>
        <p:spPr>
          <a:xfrm>
            <a:off x="305836" y="1440191"/>
            <a:ext cx="3509994" cy="367408"/>
          </a:xfrm>
          <a:prstGeom prst="rect">
            <a:avLst/>
          </a:prstGeom>
        </p:spPr>
        <p:txBody>
          <a:bodyPr wrap="square">
            <a:spAutoFit/>
          </a:bodyPr>
          <a:lstStyle/>
          <a:p>
            <a:pPr algn="r">
              <a:lnSpc>
                <a:spcPct val="150000"/>
              </a:lnSpc>
            </a:pPr>
            <a:r>
              <a:rPr lang="fa-IR" sz="1300" dirty="0">
                <a:latin typeface="Anjoman Condensed Bold" panose="00000806000000000000" pitchFamily="2" charset="-78"/>
                <a:cs typeface="Anjoman Condensed Bold" panose="00000806000000000000" pitchFamily="2" charset="-78"/>
              </a:rPr>
              <a:t>تمرکز بر ارزشی که محصول برای مشتری ایجاد می‌کند</a:t>
            </a:r>
          </a:p>
        </p:txBody>
      </p:sp>
      <p:sp>
        <p:nvSpPr>
          <p:cNvPr id="57" name="Oval 56">
            <a:extLst>
              <a:ext uri="{FF2B5EF4-FFF2-40B4-BE49-F238E27FC236}">
                <a16:creationId xmlns:a16="http://schemas.microsoft.com/office/drawing/2014/main" id="{E7B7CE62-C504-135A-3D94-50F49B88B828}"/>
              </a:ext>
            </a:extLst>
          </p:cNvPr>
          <p:cNvSpPr/>
          <p:nvPr/>
        </p:nvSpPr>
        <p:spPr>
          <a:xfrm>
            <a:off x="3873761" y="5596765"/>
            <a:ext cx="619742" cy="619742"/>
          </a:xfrm>
          <a:prstGeom prst="ellipse">
            <a:avLst/>
          </a:prstGeom>
          <a:ln>
            <a:noFill/>
          </a:ln>
          <a:effectLst>
            <a:outerShdw blurRad="127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8" name="Picture 57">
            <a:extLst>
              <a:ext uri="{FF2B5EF4-FFF2-40B4-BE49-F238E27FC236}">
                <a16:creationId xmlns:a16="http://schemas.microsoft.com/office/drawing/2014/main" id="{CC843A10-23F1-A9A3-6C73-57CC1180BA0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5189" y="5730153"/>
            <a:ext cx="319706" cy="319706"/>
          </a:xfrm>
          <a:prstGeom prst="rect">
            <a:avLst/>
          </a:prstGeom>
        </p:spPr>
      </p:pic>
    </p:spTree>
    <p:extLst>
      <p:ext uri="{BB962C8B-B14F-4D97-AF65-F5344CB8AC3E}">
        <p14:creationId xmlns:p14="http://schemas.microsoft.com/office/powerpoint/2010/main" val="328444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C18FAD3C-2FF2-CE08-A8A0-EAF27BD37F1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 b="443"/>
          <a:stretch/>
        </p:blipFill>
        <p:spPr>
          <a:xfrm>
            <a:off x="6794184" y="3247136"/>
            <a:ext cx="5141783" cy="3440176"/>
          </a:xfrm>
        </p:spPr>
      </p:pic>
      <p:sp>
        <p:nvSpPr>
          <p:cNvPr id="5" name="Rectangle 4">
            <a:extLst>
              <a:ext uri="{FF2B5EF4-FFF2-40B4-BE49-F238E27FC236}">
                <a16:creationId xmlns:a16="http://schemas.microsoft.com/office/drawing/2014/main" id="{2BE39A01-2F0B-43B9-AB6F-B241A4C42B56}"/>
              </a:ext>
            </a:extLst>
          </p:cNvPr>
          <p:cNvSpPr/>
          <p:nvPr/>
        </p:nvSpPr>
        <p:spPr>
          <a:xfrm>
            <a:off x="1" y="0"/>
            <a:ext cx="8501766" cy="4368799"/>
          </a:xfrm>
          <a:prstGeom prst="rect">
            <a:avLst/>
          </a:prstGeom>
          <a:solidFill>
            <a:schemeClr val="bg1">
              <a:alpha val="90000"/>
            </a:schemeClr>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DDA278CF-4A66-4DC9-4E23-2A54460488B7}"/>
              </a:ext>
            </a:extLst>
          </p:cNvPr>
          <p:cNvSpPr txBox="1"/>
          <p:nvPr/>
        </p:nvSpPr>
        <p:spPr>
          <a:xfrm>
            <a:off x="4170660" y="480726"/>
            <a:ext cx="3922869" cy="727122"/>
          </a:xfrm>
          <a:prstGeom prst="rect">
            <a:avLst/>
          </a:prstGeom>
          <a:noFill/>
        </p:spPr>
        <p:txBody>
          <a:bodyPr wrap="none" rtlCol="0">
            <a:spAutoFit/>
          </a:bodyPr>
          <a:lstStyle/>
          <a:p>
            <a:pPr algn="r">
              <a:lnSpc>
                <a:spcPct val="150000"/>
              </a:lnSpc>
            </a:pPr>
            <a:r>
              <a:rPr lang="fa-IR" sz="3000" dirty="0">
                <a:latin typeface="Anjoman Condensed Black" panose="00000A06000000000000" pitchFamily="2" charset="-78"/>
                <a:cs typeface="Anjoman Condensed Black" panose="00000A06000000000000" pitchFamily="2" charset="-78"/>
              </a:rPr>
              <a:t>مراحل و اهمیت </a:t>
            </a:r>
            <a:r>
              <a:rPr lang="fa-IR" sz="3000" dirty="0">
                <a:solidFill>
                  <a:srgbClr val="3D8D99"/>
                </a:solidFill>
                <a:latin typeface="Anjoman Condensed Black" panose="00000A06000000000000" pitchFamily="2" charset="-78"/>
                <a:cs typeface="Anjoman Condensed Black" panose="00000A06000000000000" pitchFamily="2" charset="-78"/>
              </a:rPr>
              <a:t>جایگاه‌یابی</a:t>
            </a:r>
            <a:endParaRPr lang="en-ID" sz="3000" dirty="0">
              <a:solidFill>
                <a:schemeClr val="accent1"/>
              </a:solidFill>
              <a:latin typeface="Anjoman Condensed Black" panose="00000A06000000000000" pitchFamily="2" charset="-78"/>
              <a:cs typeface="Anjoman Condensed Black" panose="00000A06000000000000" pitchFamily="2" charset="-78"/>
            </a:endParaRPr>
          </a:p>
        </p:txBody>
      </p:sp>
      <p:sp>
        <p:nvSpPr>
          <p:cNvPr id="4" name="Rectangle 3">
            <a:extLst>
              <a:ext uri="{FF2B5EF4-FFF2-40B4-BE49-F238E27FC236}">
                <a16:creationId xmlns:a16="http://schemas.microsoft.com/office/drawing/2014/main" id="{880230B2-17C9-29E8-3788-7DEBE8B903CE}"/>
              </a:ext>
            </a:extLst>
          </p:cNvPr>
          <p:cNvSpPr/>
          <p:nvPr/>
        </p:nvSpPr>
        <p:spPr>
          <a:xfrm>
            <a:off x="2237678" y="1228952"/>
            <a:ext cx="5855850" cy="388568"/>
          </a:xfrm>
          <a:prstGeom prst="rect">
            <a:avLst/>
          </a:prstGeom>
        </p:spPr>
        <p:txBody>
          <a:bodyPr wrap="square">
            <a:spAutoFit/>
          </a:bodyPr>
          <a:lstStyle/>
          <a:p>
            <a:pPr algn="r">
              <a:lnSpc>
                <a:spcPct val="150000"/>
              </a:lnSpc>
            </a:pPr>
            <a:r>
              <a:rPr lang="fa-IR" sz="1400" dirty="0">
                <a:latin typeface="Anjoman Condensed Bold" panose="00000806000000000000" pitchFamily="2" charset="-78"/>
                <a:cs typeface="Anjoman Condensed Bold" panose="00000806000000000000" pitchFamily="2" charset="-78"/>
              </a:rPr>
              <a:t>جایگاه‌یابی؛ مسیر تمایز در ذهن مشتری</a:t>
            </a:r>
          </a:p>
        </p:txBody>
      </p:sp>
      <p:sp>
        <p:nvSpPr>
          <p:cNvPr id="21" name="TextBox 20">
            <a:extLst>
              <a:ext uri="{FF2B5EF4-FFF2-40B4-BE49-F238E27FC236}">
                <a16:creationId xmlns:a16="http://schemas.microsoft.com/office/drawing/2014/main" id="{0813A39E-C775-2488-595A-1A4D96A0D3F9}"/>
              </a:ext>
            </a:extLst>
          </p:cNvPr>
          <p:cNvSpPr txBox="1"/>
          <p:nvPr/>
        </p:nvSpPr>
        <p:spPr>
          <a:xfrm>
            <a:off x="73153" y="4959237"/>
            <a:ext cx="6479659" cy="1065676"/>
          </a:xfrm>
          <a:prstGeom prst="rect">
            <a:avLst/>
          </a:prstGeom>
          <a:noFill/>
        </p:spPr>
        <p:txBody>
          <a:bodyPr wrap="none" rtlCol="0">
            <a:spAutoFit/>
          </a:bodyPr>
          <a:lstStyle/>
          <a:p>
            <a:pPr algn="r">
              <a:lnSpc>
                <a:spcPct val="150000"/>
              </a:lnSpc>
            </a:pPr>
            <a:r>
              <a:rPr lang="fa-IR" sz="2200" dirty="0">
                <a:solidFill>
                  <a:srgbClr val="3D8D99"/>
                </a:solidFill>
                <a:latin typeface="Anjoman Condensed Black" panose="00000A06000000000000" pitchFamily="2" charset="-78"/>
                <a:cs typeface="Anjoman Condensed Black" panose="00000A06000000000000" pitchFamily="2" charset="-78"/>
              </a:rPr>
              <a:t>جایگاه‌یابی صحیح </a:t>
            </a:r>
            <a:r>
              <a:rPr lang="fa-IR" dirty="0">
                <a:latin typeface="Anjoman Condensed Black" panose="00000A06000000000000" pitchFamily="2" charset="-78"/>
                <a:cs typeface="Anjoman Condensed Black" panose="00000A06000000000000" pitchFamily="2" charset="-78"/>
              </a:rPr>
              <a:t>باعث تمایز در بازار، </a:t>
            </a:r>
          </a:p>
          <a:p>
            <a:pPr algn="r">
              <a:lnSpc>
                <a:spcPct val="150000"/>
              </a:lnSpc>
            </a:pPr>
            <a:r>
              <a:rPr lang="fa-IR" dirty="0">
                <a:latin typeface="Anjoman Condensed Black" panose="00000A06000000000000" pitchFamily="2" charset="-78"/>
                <a:cs typeface="Anjoman Condensed Black" panose="00000A06000000000000" pitchFamily="2" charset="-78"/>
              </a:rPr>
              <a:t>تسهیل تصمیم گیری  مشتری،تقویت وفاداری و </a:t>
            </a:r>
            <a:r>
              <a:rPr lang="fa-IR" sz="2200" dirty="0">
                <a:solidFill>
                  <a:srgbClr val="FF9E00"/>
                </a:solidFill>
                <a:latin typeface="Anjoman Condensed Black" panose="00000A06000000000000" pitchFamily="2" charset="-78"/>
                <a:cs typeface="Anjoman Condensed Black" panose="00000A06000000000000" pitchFamily="2" charset="-78"/>
              </a:rPr>
              <a:t>افزایش سهم بازار </a:t>
            </a:r>
            <a:r>
              <a:rPr lang="fa-IR" dirty="0">
                <a:latin typeface="Anjoman Condensed Black" panose="00000A06000000000000" pitchFamily="2" charset="-78"/>
                <a:cs typeface="Anjoman Condensed Black" panose="00000A06000000000000" pitchFamily="2" charset="-78"/>
              </a:rPr>
              <a:t>می شود.</a:t>
            </a:r>
          </a:p>
        </p:txBody>
      </p:sp>
      <p:grpSp>
        <p:nvGrpSpPr>
          <p:cNvPr id="22" name="Group 21">
            <a:extLst>
              <a:ext uri="{FF2B5EF4-FFF2-40B4-BE49-F238E27FC236}">
                <a16:creationId xmlns:a16="http://schemas.microsoft.com/office/drawing/2014/main" id="{41814813-560A-8F68-CDCD-4E0F732BAD52}"/>
              </a:ext>
            </a:extLst>
          </p:cNvPr>
          <p:cNvGrpSpPr/>
          <p:nvPr/>
        </p:nvGrpSpPr>
        <p:grpSpPr>
          <a:xfrm>
            <a:off x="5628115" y="1907381"/>
            <a:ext cx="2340493" cy="350363"/>
            <a:chOff x="2614457" y="3707414"/>
            <a:chExt cx="2340493" cy="350363"/>
          </a:xfrm>
        </p:grpSpPr>
        <p:grpSp>
          <p:nvGrpSpPr>
            <p:cNvPr id="23" name="Group 22">
              <a:extLst>
                <a:ext uri="{FF2B5EF4-FFF2-40B4-BE49-F238E27FC236}">
                  <a16:creationId xmlns:a16="http://schemas.microsoft.com/office/drawing/2014/main" id="{F22FA21F-59D3-7F1E-3794-FF5ABA5502F1}"/>
                </a:ext>
              </a:extLst>
            </p:cNvPr>
            <p:cNvGrpSpPr/>
            <p:nvPr/>
          </p:nvGrpSpPr>
          <p:grpSpPr>
            <a:xfrm>
              <a:off x="2614457" y="4012058"/>
              <a:ext cx="2340493" cy="45719"/>
              <a:chOff x="2614457" y="4012058"/>
              <a:chExt cx="2340493" cy="45719"/>
            </a:xfrm>
          </p:grpSpPr>
          <p:sp>
            <p:nvSpPr>
              <p:cNvPr id="25" name="Rounded Rectangle 127">
                <a:extLst>
                  <a:ext uri="{FF2B5EF4-FFF2-40B4-BE49-F238E27FC236}">
                    <a16:creationId xmlns:a16="http://schemas.microsoft.com/office/drawing/2014/main" id="{6E6EE399-60F2-FA90-B8ED-8809E452A5C3}"/>
                  </a:ext>
                </a:extLst>
              </p:cNvPr>
              <p:cNvSpPr/>
              <p:nvPr/>
            </p:nvSpPr>
            <p:spPr>
              <a:xfrm>
                <a:off x="2614457" y="4012058"/>
                <a:ext cx="2340493"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latin typeface="Anjoman Condensed Bold" panose="00000806000000000000" pitchFamily="2" charset="-78"/>
                  <a:cs typeface="Anjoman Condensed Bold" panose="00000806000000000000" pitchFamily="2" charset="-78"/>
                </a:endParaRPr>
              </a:p>
            </p:txBody>
          </p:sp>
          <p:sp>
            <p:nvSpPr>
              <p:cNvPr id="26" name="Rounded Rectangle 128">
                <a:extLst>
                  <a:ext uri="{FF2B5EF4-FFF2-40B4-BE49-F238E27FC236}">
                    <a16:creationId xmlns:a16="http://schemas.microsoft.com/office/drawing/2014/main" id="{DC4D5F0A-90AB-F5D5-04D1-0CF8C4120117}"/>
                  </a:ext>
                </a:extLst>
              </p:cNvPr>
              <p:cNvSpPr/>
              <p:nvPr/>
            </p:nvSpPr>
            <p:spPr>
              <a:xfrm>
                <a:off x="2911637" y="4012058"/>
                <a:ext cx="2040151"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njoman Condensed Bold" panose="00000806000000000000" pitchFamily="2" charset="-78"/>
                  <a:cs typeface="Anjoman Condensed Bold" panose="00000806000000000000" pitchFamily="2" charset="-78"/>
                </a:endParaRPr>
              </a:p>
            </p:txBody>
          </p:sp>
        </p:grpSp>
        <p:sp>
          <p:nvSpPr>
            <p:cNvPr id="24" name="TextBox 23">
              <a:extLst>
                <a:ext uri="{FF2B5EF4-FFF2-40B4-BE49-F238E27FC236}">
                  <a16:creationId xmlns:a16="http://schemas.microsoft.com/office/drawing/2014/main" id="{DA31C924-91F4-A24B-3E24-C347487B973E}"/>
                </a:ext>
              </a:extLst>
            </p:cNvPr>
            <p:cNvSpPr txBox="1"/>
            <p:nvPr/>
          </p:nvSpPr>
          <p:spPr>
            <a:xfrm>
              <a:off x="3101923" y="3707414"/>
              <a:ext cx="1849865" cy="215444"/>
            </a:xfrm>
            <a:prstGeom prst="rect">
              <a:avLst/>
            </a:prstGeom>
            <a:noFill/>
          </p:spPr>
          <p:txBody>
            <a:bodyPr wrap="none" lIns="0" tIns="0" rIns="0" bIns="0" rtlCol="0">
              <a:spAutoFit/>
            </a:bodyPr>
            <a:lstStyle/>
            <a:p>
              <a:pPr algn="r" rtl="1"/>
              <a:r>
                <a:rPr lang="fa-IR" sz="1400" b="1" dirty="0">
                  <a:solidFill>
                    <a:schemeClr val="tx1">
                      <a:lumMod val="85000"/>
                      <a:lumOff val="15000"/>
                    </a:schemeClr>
                  </a:solidFill>
                  <a:latin typeface="Anjoman Condensed Bold" panose="00000806000000000000" pitchFamily="2" charset="-78"/>
                  <a:cs typeface="Anjoman Condensed Bold" panose="00000806000000000000" pitchFamily="2" charset="-78"/>
                </a:rPr>
                <a:t>گام‌های تعیین جایگاه محصول</a:t>
              </a:r>
              <a:endParaRPr lang="en-ID" sz="1400" b="1" dirty="0">
                <a:solidFill>
                  <a:schemeClr val="tx1">
                    <a:lumMod val="85000"/>
                    <a:lumOff val="15000"/>
                  </a:schemeClr>
                </a:solidFill>
                <a:latin typeface="Anjoman Condensed Bold" panose="00000806000000000000" pitchFamily="2" charset="-78"/>
                <a:cs typeface="Anjoman Condensed Bold" panose="00000806000000000000" pitchFamily="2" charset="-78"/>
              </a:endParaRPr>
            </a:p>
          </p:txBody>
        </p:sp>
      </p:grpSp>
      <p:sp>
        <p:nvSpPr>
          <p:cNvPr id="27" name="Rectangle 26">
            <a:extLst>
              <a:ext uri="{FF2B5EF4-FFF2-40B4-BE49-F238E27FC236}">
                <a16:creationId xmlns:a16="http://schemas.microsoft.com/office/drawing/2014/main" id="{DE3AC6A9-C33B-7F91-555C-826C9CBEFC9D}"/>
              </a:ext>
            </a:extLst>
          </p:cNvPr>
          <p:cNvSpPr/>
          <p:nvPr/>
        </p:nvSpPr>
        <p:spPr>
          <a:xfrm>
            <a:off x="1975104" y="2257744"/>
            <a:ext cx="6097785" cy="1892826"/>
          </a:xfrm>
          <a:prstGeom prst="rect">
            <a:avLst/>
          </a:prstGeom>
        </p:spPr>
        <p:txBody>
          <a:bodyPr wrap="square">
            <a:spAutoFit/>
          </a:bodyPr>
          <a:lstStyle/>
          <a:p>
            <a:pPr marL="342900" indent="-228600" algn="r" rtl="1">
              <a:lnSpc>
                <a:spcPct val="200000"/>
              </a:lnSpc>
              <a:buFont typeface="+mj-lt"/>
              <a:buAutoNum type="arabicPeriod"/>
            </a:pPr>
            <a:r>
              <a:rPr lang="fa-IR" sz="1200" dirty="0">
                <a:solidFill>
                  <a:schemeClr val="tx1">
                    <a:lumMod val="50000"/>
                    <a:lumOff val="50000"/>
                  </a:schemeClr>
                </a:solidFill>
                <a:latin typeface="IRANSans(FaNum) Medium" panose="02040503050201020203" pitchFamily="18" charset="-78"/>
                <a:cs typeface="IRANSans(FaNum) Medium" panose="02040503050201020203" pitchFamily="18" charset="-78"/>
              </a:rPr>
              <a:t>تعیین معیارهای اصلی مقایسه در بازار، مانند قیمت، کیفیت، سرعت خدمات یا اعتبار برند.</a:t>
            </a:r>
          </a:p>
          <a:p>
            <a:pPr marL="342900" indent="-228600" algn="r" rtl="1">
              <a:lnSpc>
                <a:spcPct val="200000"/>
              </a:lnSpc>
              <a:buFont typeface="+mj-lt"/>
              <a:buAutoNum type="arabicPeriod"/>
            </a:pPr>
            <a:r>
              <a:rPr lang="fa-IR" sz="1200" dirty="0">
                <a:solidFill>
                  <a:schemeClr val="tx1">
                    <a:lumMod val="50000"/>
                    <a:lumOff val="50000"/>
                  </a:schemeClr>
                </a:solidFill>
                <a:latin typeface="IRANSans(FaNum) Medium" panose="02040503050201020203" pitchFamily="18" charset="-78"/>
                <a:cs typeface="IRANSans(FaNum) Medium" panose="02040503050201020203" pitchFamily="18" charset="-78"/>
              </a:rPr>
              <a:t>رسم نقشه ادراکی یا نمودار دو بعدی بر اساس دو معیار مهم.</a:t>
            </a:r>
          </a:p>
          <a:p>
            <a:pPr marL="342900" indent="-228600" algn="r" rtl="1">
              <a:lnSpc>
                <a:spcPct val="200000"/>
              </a:lnSpc>
              <a:buFont typeface="+mj-lt"/>
              <a:buAutoNum type="arabicPeriod"/>
            </a:pPr>
            <a:r>
              <a:rPr lang="fa-IR" sz="1200" dirty="0">
                <a:solidFill>
                  <a:schemeClr val="tx1">
                    <a:lumMod val="50000"/>
                    <a:lumOff val="50000"/>
                  </a:schemeClr>
                </a:solidFill>
                <a:latin typeface="IRANSans(FaNum) Medium" panose="02040503050201020203" pitchFamily="18" charset="-78"/>
                <a:cs typeface="IRANSans(FaNum) Medium" panose="02040503050201020203" pitchFamily="18" charset="-78"/>
              </a:rPr>
              <a:t>مشخص‌کردن جایگاه رقبا و محصول شرکت روی نقشه بازار.</a:t>
            </a:r>
          </a:p>
          <a:p>
            <a:pPr marL="342900" indent="-228600" algn="r" rtl="1">
              <a:lnSpc>
                <a:spcPct val="200000"/>
              </a:lnSpc>
              <a:buFont typeface="+mj-lt"/>
              <a:buAutoNum type="arabicPeriod"/>
            </a:pPr>
            <a:r>
              <a:rPr lang="fa-IR" sz="1200" dirty="0">
                <a:solidFill>
                  <a:schemeClr val="tx1">
                    <a:lumMod val="50000"/>
                    <a:lumOff val="50000"/>
                  </a:schemeClr>
                </a:solidFill>
                <a:latin typeface="IRANSans(FaNum) Medium" panose="02040503050201020203" pitchFamily="18" charset="-78"/>
                <a:cs typeface="IRANSans(FaNum) Medium" panose="02040503050201020203" pitchFamily="18" charset="-78"/>
              </a:rPr>
              <a:t>شناسایی فضاهای خالی بازار برای ایجاد تمایز و یافتن فرصت‌های جدید.</a:t>
            </a:r>
          </a:p>
          <a:p>
            <a:pPr marL="342900" indent="-228600" algn="r" rtl="1">
              <a:lnSpc>
                <a:spcPct val="200000"/>
              </a:lnSpc>
              <a:buFont typeface="+mj-lt"/>
              <a:buAutoNum type="arabicPeriod"/>
            </a:pPr>
            <a:r>
              <a:rPr lang="fa-IR" sz="1200" dirty="0">
                <a:solidFill>
                  <a:schemeClr val="tx1">
                    <a:lumMod val="50000"/>
                    <a:lumOff val="50000"/>
                  </a:schemeClr>
                </a:solidFill>
                <a:latin typeface="IRANSans(FaNum) Medium" panose="02040503050201020203" pitchFamily="18" charset="-78"/>
                <a:cs typeface="IRANSans(FaNum) Medium" panose="02040503050201020203" pitchFamily="18" charset="-78"/>
              </a:rPr>
              <a:t>هماهنگ‌کردن محصول، قیمت، توزیع و تبلیغات (برنامه بازاریابی) با جایگاه انتخابی</a:t>
            </a:r>
          </a:p>
        </p:txBody>
      </p:sp>
    </p:spTree>
    <p:extLst>
      <p:ext uri="{BB962C8B-B14F-4D97-AF65-F5344CB8AC3E}">
        <p14:creationId xmlns:p14="http://schemas.microsoft.com/office/powerpoint/2010/main" val="760773826"/>
      </p:ext>
    </p:extLst>
  </p:cSld>
  <p:clrMapOvr>
    <a:masterClrMapping/>
  </p:clrMapOvr>
</p:sld>
</file>

<file path=ppt/theme/theme1.xml><?xml version="1.0" encoding="utf-8"?>
<a:theme xmlns:a="http://schemas.openxmlformats.org/drawingml/2006/main" name="Office Theme">
  <a:themeElements>
    <a:clrScheme name="Blue Lake">
      <a:dk1>
        <a:sysClr val="windowText" lastClr="000000"/>
      </a:dk1>
      <a:lt1>
        <a:sysClr val="window" lastClr="FFFFFF"/>
      </a:lt1>
      <a:dk2>
        <a:srgbClr val="44546A"/>
      </a:dk2>
      <a:lt2>
        <a:srgbClr val="E7E6E6"/>
      </a:lt2>
      <a:accent1>
        <a:srgbClr val="07A6BF"/>
      </a:accent1>
      <a:accent2>
        <a:srgbClr val="02717F"/>
      </a:accent2>
      <a:accent3>
        <a:srgbClr val="003E48"/>
      </a:accent3>
      <a:accent4>
        <a:srgbClr val="313238"/>
      </a:accent4>
      <a:accent5>
        <a:srgbClr val="797977"/>
      </a:accent5>
      <a:accent6>
        <a:srgbClr val="171616"/>
      </a:accent6>
      <a:hlink>
        <a:srgbClr val="0563C1"/>
      </a:hlink>
      <a:folHlink>
        <a:srgbClr val="954F72"/>
      </a:folHlink>
    </a:clrScheme>
    <a:fontScheme name="Custom 4">
      <a:majorFont>
        <a:latin typeface="Impac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9265</TotalTime>
  <Words>9273</Words>
  <Application>Microsoft Office PowerPoint</Application>
  <PresentationFormat>Widescreen</PresentationFormat>
  <Paragraphs>676</Paragraphs>
  <Slides>23</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Anjoman Condensed SemiBold</vt:lpstr>
      <vt:lpstr>Anjoman Black</vt:lpstr>
      <vt:lpstr>Anjoman Condensed</vt:lpstr>
      <vt:lpstr>Aptos</vt:lpstr>
      <vt:lpstr>Cambria</vt:lpstr>
      <vt:lpstr>Arial</vt:lpstr>
      <vt:lpstr>pplxSerif</vt:lpstr>
      <vt:lpstr>Wingdings</vt:lpstr>
      <vt:lpstr>Anjoman Bold</vt:lpstr>
      <vt:lpstr>Anjoman Condensed Black</vt:lpstr>
      <vt:lpstr>Anjoman Condensed Bold</vt:lpstr>
      <vt:lpstr>IRANSans(FaNum)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UDE</dc:creator>
  <cp:lastModifiedBy>Msi</cp:lastModifiedBy>
  <cp:revision>153</cp:revision>
  <dcterms:created xsi:type="dcterms:W3CDTF">2021-09-24T13:34:04Z</dcterms:created>
  <dcterms:modified xsi:type="dcterms:W3CDTF">2026-05-06T16:21:08Z</dcterms:modified>
</cp:coreProperties>
</file>